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handoutMasterIdLst>
    <p:handoutMasterId r:id="rId95"/>
  </p:handoutMasterIdLst>
  <p:sldIdLst>
    <p:sldId id="256" r:id="rId3"/>
    <p:sldId id="354"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2" r:id="rId18"/>
    <p:sldId id="273" r:id="rId19"/>
    <p:sldId id="275" r:id="rId20"/>
    <p:sldId id="274" r:id="rId21"/>
    <p:sldId id="271" r:id="rId22"/>
    <p:sldId id="282" r:id="rId23"/>
    <p:sldId id="340" r:id="rId24"/>
    <p:sldId id="352" r:id="rId25"/>
    <p:sldId id="351" r:id="rId26"/>
    <p:sldId id="350" r:id="rId27"/>
    <p:sldId id="349" r:id="rId28"/>
    <p:sldId id="348" r:id="rId29"/>
    <p:sldId id="347" r:id="rId30"/>
    <p:sldId id="346" r:id="rId31"/>
    <p:sldId id="344" r:id="rId32"/>
    <p:sldId id="343" r:id="rId33"/>
    <p:sldId id="342" r:id="rId34"/>
    <p:sldId id="341" r:id="rId35"/>
    <p:sldId id="353" r:id="rId36"/>
    <p:sldId id="281" r:id="rId37"/>
    <p:sldId id="280" r:id="rId38"/>
    <p:sldId id="279" r:id="rId39"/>
    <p:sldId id="278" r:id="rId40"/>
    <p:sldId id="277" r:id="rId41"/>
    <p:sldId id="276" r:id="rId42"/>
    <p:sldId id="291" r:id="rId43"/>
    <p:sldId id="283" r:id="rId44"/>
    <p:sldId id="289" r:id="rId45"/>
    <p:sldId id="288" r:id="rId46"/>
    <p:sldId id="287" r:id="rId47"/>
    <p:sldId id="286" r:id="rId48"/>
    <p:sldId id="290" r:id="rId49"/>
    <p:sldId id="285" r:id="rId50"/>
    <p:sldId id="284" r:id="rId51"/>
    <p:sldId id="297" r:id="rId52"/>
    <p:sldId id="292" r:id="rId53"/>
    <p:sldId id="296" r:id="rId54"/>
    <p:sldId id="295" r:id="rId55"/>
    <p:sldId id="293" r:id="rId56"/>
    <p:sldId id="294" r:id="rId57"/>
    <p:sldId id="302" r:id="rId58"/>
    <p:sldId id="301" r:id="rId59"/>
    <p:sldId id="300" r:id="rId60"/>
    <p:sldId id="299" r:id="rId61"/>
    <p:sldId id="308" r:id="rId62"/>
    <p:sldId id="298" r:id="rId63"/>
    <p:sldId id="307" r:id="rId64"/>
    <p:sldId id="306" r:id="rId65"/>
    <p:sldId id="305" r:id="rId66"/>
    <p:sldId id="304" r:id="rId67"/>
    <p:sldId id="303" r:id="rId68"/>
    <p:sldId id="315" r:id="rId69"/>
    <p:sldId id="309" r:id="rId70"/>
    <p:sldId id="314" r:id="rId71"/>
    <p:sldId id="313" r:id="rId72"/>
    <p:sldId id="312" r:id="rId73"/>
    <p:sldId id="311" r:id="rId74"/>
    <p:sldId id="310" r:id="rId75"/>
    <p:sldId id="321" r:id="rId76"/>
    <p:sldId id="316" r:id="rId77"/>
    <p:sldId id="320" r:id="rId78"/>
    <p:sldId id="319" r:id="rId79"/>
    <p:sldId id="318" r:id="rId80"/>
    <p:sldId id="317" r:id="rId81"/>
    <p:sldId id="322" r:id="rId82"/>
    <p:sldId id="327" r:id="rId83"/>
    <p:sldId id="326" r:id="rId84"/>
    <p:sldId id="325" r:id="rId85"/>
    <p:sldId id="324" r:id="rId86"/>
    <p:sldId id="323" r:id="rId87"/>
    <p:sldId id="333" r:id="rId88"/>
    <p:sldId id="332" r:id="rId89"/>
    <p:sldId id="328" r:id="rId90"/>
    <p:sldId id="331" r:id="rId91"/>
    <p:sldId id="330" r:id="rId92"/>
    <p:sldId id="329" r:id="rId93"/>
    <p:sldId id="339" r:id="rId9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114" d="100"/>
          <a:sy n="114" d="100"/>
        </p:scale>
        <p:origin x="414" y="108"/>
      </p:cViewPr>
      <p:guideLst/>
    </p:cSldViewPr>
  </p:slideViewPr>
  <p:notesTextViewPr>
    <p:cViewPr>
      <p:scale>
        <a:sx n="1" d="1"/>
        <a:sy n="1" d="1"/>
      </p:scale>
      <p:origin x="0" y="0"/>
    </p:cViewPr>
  </p:notesTextViewPr>
  <p:notesViewPr>
    <p:cSldViewPr snapToGrid="0">
      <p:cViewPr varScale="1">
        <p:scale>
          <a:sx n="94" d="100"/>
          <a:sy n="94" d="100"/>
        </p:scale>
        <p:origin x="4068" y="72"/>
      </p:cViewPr>
      <p:guideLst/>
    </p:cSldViewPr>
  </p:notesViewPr>
  <p:gridSpacing cx="72008" cy="72008"/>
</p:viewPr>
</file>

<file path=ppt/_rels/presentation.xml.rels><?xml version="1.0" encoding="UTF-8" standalone="yes"?>
<Relationships xmlns="http://schemas.openxmlformats.org/package/2006/relationships"><Relationship Id="rId98" Type="http://schemas.openxmlformats.org/officeDocument/2006/relationships/tableStyles" Target="tableStyles.xml"/><Relationship Id="rId97" Type="http://schemas.openxmlformats.org/officeDocument/2006/relationships/viewProps" Target="viewProps.xml"/><Relationship Id="rId96" Type="http://schemas.openxmlformats.org/officeDocument/2006/relationships/presProps" Target="presProps.xml"/><Relationship Id="rId95" Type="http://schemas.openxmlformats.org/officeDocument/2006/relationships/handoutMaster" Target="handoutMasters/handoutMaster1.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2427DF-67A4-43D9-BC66-7C6356F2D4C5}"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A47A97C-A557-4CAE-80F2-3999A33B570C}"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1" y="1122104"/>
            <a:ext cx="9144000" cy="2388634"/>
          </a:xfrm>
        </p:spPr>
        <p:txBody>
          <a:bodyPr anchor="b"/>
          <a:lstStyle>
            <a:lvl1pPr algn="ctr">
              <a:defRPr sz="5995"/>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1" y="3602791"/>
            <a:ext cx="9144000" cy="1655380"/>
          </a:xfrm>
        </p:spPr>
        <p:txBody>
          <a:bodyPr/>
          <a:lstStyle>
            <a:lvl1pPr marL="0" indent="0" algn="ctr">
              <a:buNone/>
              <a:defRPr sz="2400"/>
            </a:lvl1pPr>
            <a:lvl2pPr marL="456565" indent="0" algn="ctr">
              <a:buNone/>
              <a:defRPr sz="2000"/>
            </a:lvl2pPr>
            <a:lvl3pPr marL="913765" indent="0" algn="ctr">
              <a:buNone/>
              <a:defRPr sz="1800"/>
            </a:lvl3pPr>
            <a:lvl4pPr marL="1370330" indent="0" algn="ctr">
              <a:buNone/>
              <a:defRPr sz="1600"/>
            </a:lvl4pPr>
            <a:lvl5pPr marL="1826895" indent="0" algn="ctr">
              <a:buNone/>
              <a:defRPr sz="1600"/>
            </a:lvl5pPr>
            <a:lvl6pPr marL="2283460" indent="0" algn="ctr">
              <a:buNone/>
              <a:defRPr sz="1600"/>
            </a:lvl6pPr>
            <a:lvl7pPr marL="2740660" indent="0" algn="ctr">
              <a:buNone/>
              <a:defRPr sz="1600"/>
            </a:lvl7pPr>
            <a:lvl8pPr marL="3197225" indent="0" algn="ctr">
              <a:buNone/>
              <a:defRPr sz="1600"/>
            </a:lvl8pPr>
            <a:lvl9pPr marL="3653790" indent="0" algn="ctr">
              <a:buNone/>
              <a:defRPr sz="1600"/>
            </a:lvl9pPr>
          </a:lstStyle>
          <a:p>
            <a:r>
              <a:rPr lang="zh-CN" altLang="en-US"/>
              <a:t>单击此处编辑母版副标题样式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500" y="457094"/>
            <a:ext cx="3931318" cy="1599830"/>
          </a:xfrm>
        </p:spPr>
        <p:txBody>
          <a:bodyPr anchor="b"/>
          <a:lstStyle>
            <a:lvl1pPr>
              <a:defRPr sz="3195"/>
            </a:lvl1pPr>
          </a:lstStyle>
          <a:p>
            <a:r>
              <a:rPr lang="zh-CN" altLang="en-US"/>
              <a:t>单击此处编辑母版标题样式</a:t>
            </a:r>
            <a:endParaRPr lang="zh-CN" altLang="en-US"/>
          </a:p>
        </p:txBody>
      </p:sp>
      <p:sp>
        <p:nvSpPr>
          <p:cNvPr id="3" name="内容占位符 2"/>
          <p:cNvSpPr>
            <a:spLocks noGrp="1"/>
          </p:cNvSpPr>
          <p:nvPr>
            <p:ph idx="1"/>
          </p:nvPr>
        </p:nvSpPr>
        <p:spPr>
          <a:xfrm>
            <a:off x="5182551" y="987197"/>
            <a:ext cx="6172121" cy="4874084"/>
          </a:xfrm>
        </p:spPr>
        <p:txBody>
          <a:bodyPr/>
          <a:lstStyle>
            <a:lvl1pPr>
              <a:defRPr sz="3195"/>
            </a:lvl1pPr>
            <a:lvl2pPr>
              <a:defRPr sz="2795"/>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40500" y="2056924"/>
            <a:ext cx="3931318" cy="3812292"/>
          </a:xfrm>
        </p:spPr>
        <p:txBody>
          <a:bodyPr/>
          <a:lstStyle>
            <a:lvl1pPr marL="0" indent="0">
              <a:buNone/>
              <a:defRPr sz="1600"/>
            </a:lvl1pPr>
            <a:lvl2pPr marL="456565" indent="0">
              <a:buNone/>
              <a:defRPr sz="1400"/>
            </a:lvl2pPr>
            <a:lvl3pPr marL="913765" indent="0">
              <a:buNone/>
              <a:defRPr sz="1200"/>
            </a:lvl3pPr>
            <a:lvl4pPr marL="1370330" indent="0">
              <a:buNone/>
              <a:defRPr sz="1000"/>
            </a:lvl4pPr>
            <a:lvl5pPr marL="1826895" indent="0">
              <a:buNone/>
              <a:defRPr sz="1000"/>
            </a:lvl5pPr>
            <a:lvl6pPr marL="2283460" indent="0">
              <a:buNone/>
              <a:defRPr sz="1000"/>
            </a:lvl6pPr>
            <a:lvl7pPr marL="2740660" indent="0">
              <a:buNone/>
              <a:defRPr sz="1000"/>
            </a:lvl7pPr>
            <a:lvl8pPr marL="3197225" indent="0">
              <a:buNone/>
              <a:defRPr sz="1000"/>
            </a:lvl8pPr>
            <a:lvl9pPr marL="3653790" indent="0">
              <a:buNone/>
              <a:defRPr sz="1000"/>
            </a:lvl9pPr>
          </a:lstStyle>
          <a:p>
            <a:pPr lvl="0"/>
            <a:r>
              <a:rPr lang="zh-CN" altLang="en-US"/>
              <a:t>单击此处编辑母版文本样式</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500" y="457094"/>
            <a:ext cx="3931318" cy="1599830"/>
          </a:xfrm>
        </p:spPr>
        <p:txBody>
          <a:bodyPr anchor="b"/>
          <a:lstStyle>
            <a:lvl1pPr>
              <a:defRPr sz="3195"/>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2551" y="987197"/>
            <a:ext cx="6172121" cy="4874084"/>
          </a:xfrm>
        </p:spPr>
        <p:txBody>
          <a:bodyPr/>
          <a:lstStyle>
            <a:lvl1pPr marL="0" indent="0">
              <a:buNone/>
              <a:defRPr sz="3195"/>
            </a:lvl1pPr>
            <a:lvl2pPr marL="456565" indent="0">
              <a:buNone/>
              <a:defRPr sz="2795"/>
            </a:lvl2pPr>
            <a:lvl3pPr marL="913765" indent="0">
              <a:buNone/>
              <a:defRPr sz="2400"/>
            </a:lvl3pPr>
            <a:lvl4pPr marL="1370330" indent="0">
              <a:buNone/>
              <a:defRPr sz="2000"/>
            </a:lvl4pPr>
            <a:lvl5pPr marL="1826895" indent="0">
              <a:buNone/>
              <a:defRPr sz="2000"/>
            </a:lvl5pPr>
            <a:lvl6pPr marL="2283460" indent="0">
              <a:buNone/>
              <a:defRPr sz="2000"/>
            </a:lvl6pPr>
            <a:lvl7pPr marL="2740660" indent="0">
              <a:buNone/>
              <a:defRPr sz="2000"/>
            </a:lvl7pPr>
            <a:lvl8pPr marL="3197225" indent="0">
              <a:buNone/>
              <a:defRPr sz="2000"/>
            </a:lvl8pPr>
            <a:lvl9pPr marL="3653790" indent="0">
              <a:buNone/>
              <a:defRPr sz="2000"/>
            </a:lvl9pPr>
          </a:lstStyle>
          <a:p>
            <a:pPr lvl="0"/>
            <a:endParaRPr lang="zh-CN" altLang="en-US" noProof="0">
              <a:sym typeface="微软雅黑" panose="020B0503020204020204" pitchFamily="34" charset="-122"/>
            </a:endParaRPr>
          </a:p>
        </p:txBody>
      </p:sp>
      <p:sp>
        <p:nvSpPr>
          <p:cNvPr id="4" name="文本占位符 3"/>
          <p:cNvSpPr>
            <a:spLocks noGrp="1"/>
          </p:cNvSpPr>
          <p:nvPr>
            <p:ph type="body" sz="half" idx="2"/>
          </p:nvPr>
        </p:nvSpPr>
        <p:spPr>
          <a:xfrm>
            <a:off x="840500" y="2056924"/>
            <a:ext cx="3931318" cy="3812292"/>
          </a:xfrm>
        </p:spPr>
        <p:txBody>
          <a:bodyPr/>
          <a:lstStyle>
            <a:lvl1pPr marL="0" indent="0">
              <a:buNone/>
              <a:defRPr sz="1600"/>
            </a:lvl1pPr>
            <a:lvl2pPr marL="456565" indent="0">
              <a:buNone/>
              <a:defRPr sz="1400"/>
            </a:lvl2pPr>
            <a:lvl3pPr marL="913765" indent="0">
              <a:buNone/>
              <a:defRPr sz="1200"/>
            </a:lvl3pPr>
            <a:lvl4pPr marL="1370330" indent="0">
              <a:buNone/>
              <a:defRPr sz="1000"/>
            </a:lvl4pPr>
            <a:lvl5pPr marL="1826895" indent="0">
              <a:buNone/>
              <a:defRPr sz="1000"/>
            </a:lvl5pPr>
            <a:lvl6pPr marL="2283460" indent="0">
              <a:buNone/>
              <a:defRPr sz="1000"/>
            </a:lvl6pPr>
            <a:lvl7pPr marL="2740660" indent="0">
              <a:buNone/>
              <a:defRPr sz="1000"/>
            </a:lvl7pPr>
            <a:lvl8pPr marL="3197225" indent="0">
              <a:buNone/>
              <a:defRPr sz="1000"/>
            </a:lvl8pPr>
            <a:lvl9pPr marL="3653790" indent="0">
              <a:buNone/>
              <a:defRPr sz="1000"/>
            </a:lvl9pPr>
          </a:lstStyle>
          <a:p>
            <a:pPr lvl="0"/>
            <a:r>
              <a:rPr lang="zh-CN" altLang="en-US"/>
              <a:t>单击此处编辑母版文本样式</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518" y="406306"/>
            <a:ext cx="2743517" cy="58311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8966" y="406306"/>
            <a:ext cx="8078310" cy="5831125"/>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29582" y="406306"/>
            <a:ext cx="8270197" cy="574542"/>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08965" y="1196698"/>
            <a:ext cx="5410914" cy="5040733"/>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121" y="1196698"/>
            <a:ext cx="5410914" cy="5040733"/>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2571" y="1709343"/>
            <a:ext cx="10514173" cy="2853664"/>
          </a:xfrm>
        </p:spPr>
        <p:txBody>
          <a:bodyPr anchor="b"/>
          <a:lstStyle>
            <a:lvl1pPr>
              <a:defRPr sz="5995"/>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2571" y="4589987"/>
            <a:ext cx="10514173" cy="1499841"/>
          </a:xfrm>
        </p:spPr>
        <p:txBody>
          <a:bodyPr/>
          <a:lstStyle>
            <a:lvl1pPr marL="0" indent="0">
              <a:buNone/>
              <a:defRPr sz="2400"/>
            </a:lvl1pPr>
            <a:lvl2pPr marL="456565" indent="0">
              <a:buNone/>
              <a:defRPr sz="2000"/>
            </a:lvl2pPr>
            <a:lvl3pPr marL="913765" indent="0">
              <a:buNone/>
              <a:defRPr sz="1800"/>
            </a:lvl3pPr>
            <a:lvl4pPr marL="1370330" indent="0">
              <a:buNone/>
              <a:defRPr sz="1600"/>
            </a:lvl4pPr>
            <a:lvl5pPr marL="1826895" indent="0">
              <a:buNone/>
              <a:defRPr sz="1600"/>
            </a:lvl5pPr>
            <a:lvl6pPr marL="2283460" indent="0">
              <a:buNone/>
              <a:defRPr sz="1600"/>
            </a:lvl6pPr>
            <a:lvl7pPr marL="2740660" indent="0">
              <a:buNone/>
              <a:defRPr sz="1600"/>
            </a:lvl7pPr>
            <a:lvl8pPr marL="3197225" indent="0">
              <a:buNone/>
              <a:defRPr sz="1600"/>
            </a:lvl8pPr>
            <a:lvl9pPr marL="3653790" indent="0">
              <a:buNone/>
              <a:defRPr sz="1600"/>
            </a:lvl9pPr>
          </a:lstStyle>
          <a:p>
            <a:pPr lvl="0"/>
            <a:r>
              <a:rPr lang="zh-CN" altLang="en-US"/>
              <a:t>单击此处编辑母版文本样式</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8965" y="1196698"/>
            <a:ext cx="5410914" cy="5040733"/>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121" y="1196698"/>
            <a:ext cx="5410914" cy="5040733"/>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500" y="365041"/>
            <a:ext cx="10514173" cy="1325256"/>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40499" y="1680774"/>
            <a:ext cx="5157178" cy="823721"/>
          </a:xfrm>
        </p:spPr>
        <p:txBody>
          <a:bodyPr anchor="b"/>
          <a:lstStyle>
            <a:lvl1pPr marL="0" indent="0">
              <a:buNone/>
              <a:defRPr sz="2400" b="1"/>
            </a:lvl1pPr>
            <a:lvl2pPr marL="456565" indent="0">
              <a:buNone/>
              <a:defRPr sz="2000" b="1"/>
            </a:lvl2pPr>
            <a:lvl3pPr marL="913765" indent="0">
              <a:buNone/>
              <a:defRPr sz="1800" b="1"/>
            </a:lvl3pPr>
            <a:lvl4pPr marL="1370330" indent="0">
              <a:buNone/>
              <a:defRPr sz="1600" b="1"/>
            </a:lvl4pPr>
            <a:lvl5pPr marL="1826895" indent="0">
              <a:buNone/>
              <a:defRPr sz="1600" b="1"/>
            </a:lvl5pPr>
            <a:lvl6pPr marL="2283460" indent="0">
              <a:buNone/>
              <a:defRPr sz="1600" b="1"/>
            </a:lvl6pPr>
            <a:lvl7pPr marL="2740660" indent="0">
              <a:buNone/>
              <a:defRPr sz="1600" b="1"/>
            </a:lvl7pPr>
            <a:lvl8pPr marL="3197225" indent="0">
              <a:buNone/>
              <a:defRPr sz="1600" b="1"/>
            </a:lvl8pPr>
            <a:lvl9pPr marL="365379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40499" y="2504495"/>
            <a:ext cx="5157178" cy="368532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120" y="1680774"/>
            <a:ext cx="5182552" cy="823721"/>
          </a:xfrm>
        </p:spPr>
        <p:txBody>
          <a:bodyPr anchor="b"/>
          <a:lstStyle>
            <a:lvl1pPr marL="0" indent="0">
              <a:buNone/>
              <a:defRPr sz="2400" b="1"/>
            </a:lvl1pPr>
            <a:lvl2pPr marL="456565" indent="0">
              <a:buNone/>
              <a:defRPr sz="2000" b="1"/>
            </a:lvl2pPr>
            <a:lvl3pPr marL="913765" indent="0">
              <a:buNone/>
              <a:defRPr sz="1800" b="1"/>
            </a:lvl3pPr>
            <a:lvl4pPr marL="1370330" indent="0">
              <a:buNone/>
              <a:defRPr sz="1600" b="1"/>
            </a:lvl4pPr>
            <a:lvl5pPr marL="1826895" indent="0">
              <a:buNone/>
              <a:defRPr sz="1600" b="1"/>
            </a:lvl5pPr>
            <a:lvl6pPr marL="2283460" indent="0">
              <a:buNone/>
              <a:defRPr sz="1600" b="1"/>
            </a:lvl6pPr>
            <a:lvl7pPr marL="2740660" indent="0">
              <a:buNone/>
              <a:defRPr sz="1600" b="1"/>
            </a:lvl7pPr>
            <a:lvl8pPr marL="3197225" indent="0">
              <a:buNone/>
              <a:defRPr sz="1600" b="1"/>
            </a:lvl8pPr>
            <a:lvl9pPr marL="365379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120" y="2504495"/>
            <a:ext cx="5182552" cy="368532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2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3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629582" y="406306"/>
            <a:ext cx="8270197" cy="574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8932" tIns="54466" rIns="108932" bIns="54466" numCol="1" anchor="ctr" anchorCtr="0" compatLnSpc="1"/>
          <a:lstStyle/>
          <a:p>
            <a:pPr lvl="0"/>
            <a:r>
              <a:rPr lang="zh-CN" altLang="zh-CN">
                <a:sym typeface="微软雅黑" panose="020B0503020204020204" pitchFamily="34" charset="-122"/>
              </a:rPr>
              <a:t>单击此处编辑母版标题样式</a:t>
            </a:r>
            <a:endParaRPr lang="zh-CN" altLang="zh-CN">
              <a:sym typeface="微软雅黑" panose="020B0503020204020204" pitchFamily="34" charset="-122"/>
            </a:endParaRPr>
          </a:p>
        </p:txBody>
      </p:sp>
      <p:sp>
        <p:nvSpPr>
          <p:cNvPr id="1027" name="文本占位符 2"/>
          <p:cNvSpPr>
            <a:spLocks noGrp="1" noChangeArrowheads="1"/>
          </p:cNvSpPr>
          <p:nvPr>
            <p:ph type="body" idx="1"/>
          </p:nvPr>
        </p:nvSpPr>
        <p:spPr bwMode="auto">
          <a:xfrm>
            <a:off x="608966" y="1196698"/>
            <a:ext cx="10974069" cy="5040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8932" tIns="54466" rIns="108932" bIns="54466" numCol="1" anchor="t" anchorCtr="0" compatLnSpc="1"/>
          <a:lstStyle/>
          <a:p>
            <a:pPr lvl="0"/>
            <a:r>
              <a:rPr lang="zh-CN" altLang="zh-CN" dirty="0">
                <a:sym typeface="微软雅黑" panose="020B0503020204020204" pitchFamily="34" charset="-122"/>
              </a:rPr>
              <a:t>单击此处编辑母版文本样式</a:t>
            </a:r>
            <a:endParaRPr lang="zh-CN" altLang="zh-CN" dirty="0">
              <a:sym typeface="微软雅黑" panose="020B0503020204020204" pitchFamily="34" charset="-122"/>
            </a:endParaRPr>
          </a:p>
          <a:p>
            <a:pPr lvl="1"/>
            <a:r>
              <a:rPr lang="zh-CN" altLang="zh-CN" dirty="0">
                <a:sym typeface="微软雅黑" panose="020B0503020204020204" pitchFamily="34" charset="-122"/>
              </a:rPr>
              <a:t>第二级</a:t>
            </a:r>
            <a:endParaRPr lang="zh-CN" altLang="zh-CN" dirty="0">
              <a:sym typeface="微软雅黑" panose="020B0503020204020204" pitchFamily="34" charset="-122"/>
            </a:endParaRPr>
          </a:p>
          <a:p>
            <a:pPr lvl="2"/>
            <a:r>
              <a:rPr lang="zh-CN" altLang="zh-CN" dirty="0">
                <a:sym typeface="微软雅黑" panose="020B0503020204020204" pitchFamily="34" charset="-122"/>
              </a:rPr>
              <a:t>第三级</a:t>
            </a:r>
            <a:endParaRPr lang="zh-CN" altLang="zh-CN" dirty="0">
              <a:sym typeface="微软雅黑" panose="020B0503020204020204" pitchFamily="34" charset="-122"/>
            </a:endParaRPr>
          </a:p>
          <a:p>
            <a:pPr lvl="3"/>
            <a:r>
              <a:rPr lang="zh-CN" altLang="zh-CN" dirty="0">
                <a:sym typeface="微软雅黑" panose="020B0503020204020204" pitchFamily="34" charset="-122"/>
              </a:rPr>
              <a:t>第四级</a:t>
            </a:r>
            <a:endParaRPr lang="zh-CN" altLang="zh-CN" dirty="0">
              <a:sym typeface="微软雅黑" panose="020B0503020204020204" pitchFamily="34" charset="-122"/>
            </a:endParaRPr>
          </a:p>
          <a:p>
            <a:pPr lvl="4"/>
            <a:r>
              <a:rPr lang="zh-CN" altLang="zh-CN" dirty="0">
                <a:sym typeface="微软雅黑" panose="020B0503020204020204" pitchFamily="34" charset="-122"/>
              </a:rPr>
              <a:t>第五级</a:t>
            </a:r>
            <a:endParaRPr lang="zh-CN" altLang="zh-CN" dirty="0">
              <a:sym typeface="微软雅黑" panose="020B0503020204020204" pitchFamily="34" charset="-122"/>
            </a:endParaRPr>
          </a:p>
        </p:txBody>
      </p:sp>
      <p:sp>
        <p:nvSpPr>
          <p:cNvPr id="1028" name="直接连接符 8"/>
          <p:cNvSpPr>
            <a:spLocks noChangeShapeType="1"/>
          </p:cNvSpPr>
          <p:nvPr/>
        </p:nvSpPr>
        <p:spPr bwMode="auto">
          <a:xfrm>
            <a:off x="413907" y="1053856"/>
            <a:ext cx="11238905" cy="0"/>
          </a:xfrm>
          <a:prstGeom prst="line">
            <a:avLst/>
          </a:prstGeom>
          <a:noFill/>
          <a:ln w="12700">
            <a:solidFill>
              <a:srgbClr val="00566E"/>
            </a:solidFill>
            <a:round/>
          </a:ln>
          <a:extLst>
            <a:ext uri="{909E8E84-426E-40DD-AFC4-6F175D3DCCD1}">
              <a14:hiddenFill xmlns:a14="http://schemas.microsoft.com/office/drawing/2010/main">
                <a:noFill/>
              </a14:hiddenFill>
            </a:ext>
          </a:extLst>
        </p:spPr>
        <p:txBody>
          <a:bodyPr/>
          <a:lstStyle/>
          <a:p>
            <a:endParaRPr lang="zh-CN" altLang="en-US" sz="1800"/>
          </a:p>
        </p:txBody>
      </p:sp>
      <p:sp>
        <p:nvSpPr>
          <p:cNvPr id="1029" name="页脚占位符 4"/>
          <p:cNvSpPr>
            <a:spLocks noChangeArrowheads="1"/>
          </p:cNvSpPr>
          <p:nvPr/>
        </p:nvSpPr>
        <p:spPr bwMode="auto">
          <a:xfrm>
            <a:off x="239464" y="6432649"/>
            <a:ext cx="4319850" cy="365040"/>
          </a:xfrm>
          <a:prstGeom prst="rect">
            <a:avLst/>
          </a:prstGeom>
          <a:noFill/>
          <a:ln>
            <a:noFill/>
          </a:ln>
        </p:spPr>
        <p:txBody>
          <a:bodyPr lIns="108819" tIns="54409" rIns="108819" bIns="54409"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r>
              <a:rPr lang="en-US" altLang="zh-CN" sz="1400" dirty="0">
                <a:solidFill>
                  <a:srgbClr val="898989"/>
                </a:solidFill>
                <a:latin typeface="Arial Unicode MS" pitchFamily="2" charset="-122"/>
                <a:ea typeface="Arial Unicode MS" pitchFamily="2" charset="-122"/>
                <a:sym typeface="Arial Unicode MS" pitchFamily="2" charset="-122"/>
              </a:rPr>
              <a:t>Linux</a:t>
            </a:r>
            <a:r>
              <a:rPr lang="zh-CN" altLang="en-US" sz="1400" dirty="0">
                <a:solidFill>
                  <a:srgbClr val="898989"/>
                </a:solidFill>
                <a:latin typeface="Arial Unicode MS" pitchFamily="2" charset="-122"/>
                <a:ea typeface="Arial Unicode MS" pitchFamily="2" charset="-122"/>
                <a:sym typeface="Arial Unicode MS" pitchFamily="2" charset="-122"/>
              </a:rPr>
              <a:t>操作系统运维       讲师：</a:t>
            </a:r>
            <a:r>
              <a:rPr lang="zh-CN" altLang="en-US" sz="1400" dirty="0"/>
              <a:t>秦茂程</a:t>
            </a:r>
            <a:r>
              <a:rPr lang="en-US" altLang="zh-CN" sz="1400" dirty="0"/>
              <a:t>&amp;</a:t>
            </a:r>
            <a:r>
              <a:rPr lang="zh-CN" altLang="en-US" sz="1400" dirty="0"/>
              <a:t>高鸿远</a:t>
            </a:r>
            <a:endParaRPr lang="zh-CN" altLang="en-US" sz="1400" dirty="0">
              <a:solidFill>
                <a:srgbClr val="898989"/>
              </a:solidFill>
              <a:latin typeface="Arial Unicode MS" pitchFamily="2" charset="-122"/>
              <a:ea typeface="Arial Unicode MS" pitchFamily="2" charset="-122"/>
              <a:sym typeface="Arial Unicode MS" pitchFamily="2" charset="-122"/>
            </a:endParaRPr>
          </a:p>
        </p:txBody>
      </p:sp>
      <p:sp>
        <p:nvSpPr>
          <p:cNvPr id="1030" name="矩形 15"/>
          <p:cNvSpPr>
            <a:spLocks noChangeArrowheads="1"/>
          </p:cNvSpPr>
          <p:nvPr/>
        </p:nvSpPr>
        <p:spPr bwMode="auto">
          <a:xfrm>
            <a:off x="485270" y="406306"/>
            <a:ext cx="118939" cy="498360"/>
          </a:xfrm>
          <a:prstGeom prst="rect">
            <a:avLst/>
          </a:prstGeom>
          <a:solidFill>
            <a:srgbClr val="00566E"/>
          </a:solidFill>
          <a:ln>
            <a:noFill/>
          </a:ln>
        </p:spPr>
        <p:txBody>
          <a:bodyPr lIns="108819" tIns="54409" rIns="108819" bIns="54409"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defRPr/>
            </a:pPr>
            <a:endParaRPr lang="zh-CN" altLang="zh-CN" sz="1800">
              <a:solidFill>
                <a:srgbClr val="FFFFFF"/>
              </a:solidFill>
            </a:endParaRPr>
          </a:p>
        </p:txBody>
      </p:sp>
      <p:grpSp>
        <p:nvGrpSpPr>
          <p:cNvPr id="1031" name="Group 7"/>
          <p:cNvGrpSpPr/>
          <p:nvPr/>
        </p:nvGrpSpPr>
        <p:grpSpPr bwMode="auto">
          <a:xfrm>
            <a:off x="0" y="6237431"/>
            <a:ext cx="12192000" cy="288858"/>
            <a:chOff x="0" y="0"/>
            <a:chExt cx="9144000" cy="287130"/>
          </a:xfrm>
        </p:grpSpPr>
        <p:sp>
          <p:nvSpPr>
            <p:cNvPr id="1032" name="直接连接符 19"/>
            <p:cNvSpPr>
              <a:spLocks noChangeShapeType="1"/>
            </p:cNvSpPr>
            <p:nvPr/>
          </p:nvSpPr>
          <p:spPr bwMode="auto">
            <a:xfrm>
              <a:off x="0" y="143565"/>
              <a:ext cx="3347864" cy="1"/>
            </a:xfrm>
            <a:prstGeom prst="line">
              <a:avLst/>
            </a:prstGeom>
            <a:noFill/>
            <a:ln w="12700">
              <a:solidFill>
                <a:srgbClr val="00566E"/>
              </a:solidFill>
              <a:round/>
            </a:ln>
            <a:extLst>
              <a:ext uri="{909E8E84-426E-40DD-AFC4-6F175D3DCCD1}">
                <a14:hiddenFill xmlns:a14="http://schemas.microsoft.com/office/drawing/2010/main">
                  <a:noFill/>
                </a14:hiddenFill>
              </a:ext>
            </a:extLst>
          </p:spPr>
          <p:txBody>
            <a:bodyPr/>
            <a:lstStyle/>
            <a:p>
              <a:endParaRPr lang="zh-CN" altLang="en-US" sz="1800"/>
            </a:p>
          </p:txBody>
        </p:sp>
        <p:sp>
          <p:nvSpPr>
            <p:cNvPr id="1033" name="矩形 26"/>
            <p:cNvSpPr>
              <a:spLocks noChangeArrowheads="1"/>
            </p:cNvSpPr>
            <p:nvPr/>
          </p:nvSpPr>
          <p:spPr bwMode="auto">
            <a:xfrm>
              <a:off x="3348122" y="0"/>
              <a:ext cx="2447757" cy="287130"/>
            </a:xfrm>
            <a:prstGeom prst="rect">
              <a:avLst/>
            </a:prstGeom>
            <a:noFill/>
            <a:ln>
              <a:noFill/>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defRPr/>
              </a:pPr>
              <a:r>
                <a:rPr lang="zh-CN" altLang="en-US" sz="1300" b="1">
                  <a:solidFill>
                    <a:srgbClr val="00566E"/>
                  </a:solidFill>
                  <a:latin typeface="微软雅黑" panose="020B0503020204020204" pitchFamily="34" charset="-122"/>
                  <a:ea typeface="微软雅黑" panose="020B0503020204020204" pitchFamily="34" charset="-122"/>
                  <a:sym typeface="微软雅黑" panose="020B0503020204020204" pitchFamily="34" charset="-122"/>
                </a:rPr>
                <a:t>环境运维团队</a:t>
              </a:r>
              <a:endParaRPr lang="zh-CN" altLang="en-US" sz="1300" b="1">
                <a:solidFill>
                  <a:srgbClr val="00566E"/>
                </a:solidFill>
              </a:endParaRPr>
            </a:p>
          </p:txBody>
        </p:sp>
        <p:sp>
          <p:nvSpPr>
            <p:cNvPr id="1034" name="直接连接符 27"/>
            <p:cNvSpPr>
              <a:spLocks noChangeShapeType="1"/>
            </p:cNvSpPr>
            <p:nvPr/>
          </p:nvSpPr>
          <p:spPr bwMode="auto">
            <a:xfrm>
              <a:off x="5796136" y="143565"/>
              <a:ext cx="3347864" cy="1"/>
            </a:xfrm>
            <a:prstGeom prst="line">
              <a:avLst/>
            </a:prstGeom>
            <a:noFill/>
            <a:ln w="12700">
              <a:solidFill>
                <a:srgbClr val="00566E"/>
              </a:solidFill>
              <a:round/>
            </a:ln>
            <a:extLst>
              <a:ext uri="{909E8E84-426E-40DD-AFC4-6F175D3DCCD1}">
                <a14:hiddenFill xmlns:a14="http://schemas.microsoft.com/office/drawing/2010/main">
                  <a:noFill/>
                </a14:hiddenFill>
              </a:ext>
            </a:extLst>
          </p:spPr>
          <p:txBody>
            <a:bodyPr/>
            <a:lstStyle/>
            <a:p>
              <a:endParaRPr lang="zh-CN" altLang="en-US" sz="1800"/>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rtl="0" eaLnBrk="0" fontAlgn="base" hangingPunct="0">
        <a:spcBef>
          <a:spcPct val="0"/>
        </a:spcBef>
        <a:spcAft>
          <a:spcPct val="0"/>
        </a:spcAft>
        <a:defRPr sz="2895" b="1" kern="1200">
          <a:solidFill>
            <a:schemeClr val="tx1"/>
          </a:solidFill>
          <a:latin typeface="+mj-lt"/>
          <a:ea typeface="+mj-ea"/>
          <a:cs typeface="+mj-cs"/>
          <a:sym typeface="微软雅黑" panose="020B0503020204020204" pitchFamily="34" charset="-122"/>
        </a:defRPr>
      </a:lvl1pPr>
      <a:lvl2pPr algn="l" rtl="0" eaLnBrk="0" fontAlgn="base" hangingPunct="0">
        <a:spcBef>
          <a:spcPct val="0"/>
        </a:spcBef>
        <a:spcAft>
          <a:spcPct val="0"/>
        </a:spcAft>
        <a:defRPr sz="2895" b="1">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2pPr>
      <a:lvl3pPr algn="l" rtl="0" eaLnBrk="0" fontAlgn="base" hangingPunct="0">
        <a:spcBef>
          <a:spcPct val="0"/>
        </a:spcBef>
        <a:spcAft>
          <a:spcPct val="0"/>
        </a:spcAft>
        <a:defRPr sz="2895" b="1">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3pPr>
      <a:lvl4pPr algn="l" rtl="0" eaLnBrk="0" fontAlgn="base" hangingPunct="0">
        <a:spcBef>
          <a:spcPct val="0"/>
        </a:spcBef>
        <a:spcAft>
          <a:spcPct val="0"/>
        </a:spcAft>
        <a:defRPr sz="2895" b="1">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4pPr>
      <a:lvl5pPr algn="l" rtl="0" eaLnBrk="0" fontAlgn="base" hangingPunct="0">
        <a:spcBef>
          <a:spcPct val="0"/>
        </a:spcBef>
        <a:spcAft>
          <a:spcPct val="0"/>
        </a:spcAft>
        <a:defRPr sz="2895" b="1">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5pPr>
      <a:lvl6pPr marL="456565" algn="l" rtl="0" eaLnBrk="0" fontAlgn="base" hangingPunct="0">
        <a:spcBef>
          <a:spcPct val="0"/>
        </a:spcBef>
        <a:spcAft>
          <a:spcPct val="0"/>
        </a:spcAft>
        <a:defRPr sz="2895" b="1">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6pPr>
      <a:lvl7pPr marL="913765" algn="l" rtl="0" eaLnBrk="0" fontAlgn="base" hangingPunct="0">
        <a:spcBef>
          <a:spcPct val="0"/>
        </a:spcBef>
        <a:spcAft>
          <a:spcPct val="0"/>
        </a:spcAft>
        <a:defRPr sz="2895" b="1">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7pPr>
      <a:lvl8pPr marL="1370330" algn="l" rtl="0" eaLnBrk="0" fontAlgn="base" hangingPunct="0">
        <a:spcBef>
          <a:spcPct val="0"/>
        </a:spcBef>
        <a:spcAft>
          <a:spcPct val="0"/>
        </a:spcAft>
        <a:defRPr sz="2895" b="1">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8pPr>
      <a:lvl9pPr marL="1826895" algn="l" rtl="0" eaLnBrk="0" fontAlgn="base" hangingPunct="0">
        <a:spcBef>
          <a:spcPct val="0"/>
        </a:spcBef>
        <a:spcAft>
          <a:spcPct val="0"/>
        </a:spcAft>
        <a:defRPr sz="2895" b="1">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9pPr>
    </p:titleStyle>
    <p:bodyStyle>
      <a:lvl1pPr marL="407670" indent="-407670" algn="l" defTabSz="0" rtl="0" eaLnBrk="0" fontAlgn="base" hangingPunct="0">
        <a:lnSpc>
          <a:spcPct val="150000"/>
        </a:lnSpc>
        <a:spcBef>
          <a:spcPct val="20000"/>
        </a:spcBef>
        <a:spcAft>
          <a:spcPct val="0"/>
        </a:spcAft>
        <a:buClr>
          <a:srgbClr val="00566E"/>
        </a:buClr>
        <a:buFont typeface="Wingdings" panose="05000000000000000000" pitchFamily="2" charset="2"/>
        <a:buChar char="u"/>
        <a:defRPr sz="1900" kern="1200">
          <a:solidFill>
            <a:schemeClr val="tx1"/>
          </a:solidFill>
          <a:latin typeface="+mn-lt"/>
          <a:ea typeface="+mn-ea"/>
          <a:cs typeface="+mn-cs"/>
          <a:sym typeface="微软雅黑" panose="020B0503020204020204" pitchFamily="34" charset="-122"/>
        </a:defRPr>
      </a:lvl1pPr>
      <a:lvl2pPr marL="885190" indent="-339090" algn="l" defTabSz="0" rtl="0" eaLnBrk="0" fontAlgn="base" hangingPunct="0">
        <a:lnSpc>
          <a:spcPct val="150000"/>
        </a:lnSpc>
        <a:spcBef>
          <a:spcPct val="20000"/>
        </a:spcBef>
        <a:spcAft>
          <a:spcPct val="0"/>
        </a:spcAft>
        <a:buClr>
          <a:srgbClr val="2F6231"/>
        </a:buClr>
        <a:buFont typeface="Arial" panose="020B0604020202020204" pitchFamily="34" charset="0"/>
        <a:buChar char="–"/>
        <a:defRPr sz="1700" kern="1200">
          <a:solidFill>
            <a:schemeClr val="tx1"/>
          </a:solidFill>
          <a:latin typeface="+mn-lt"/>
          <a:ea typeface="+mn-ea"/>
          <a:cs typeface="+mn-cs"/>
          <a:sym typeface="微软雅黑" panose="020B0503020204020204" pitchFamily="34" charset="-122"/>
        </a:defRPr>
      </a:lvl2pPr>
      <a:lvl3pPr marL="1360805" indent="-273050" algn="l" defTabSz="0" rtl="0" eaLnBrk="0" fontAlgn="base" hangingPunct="0">
        <a:lnSpc>
          <a:spcPct val="150000"/>
        </a:lnSpc>
        <a:spcBef>
          <a:spcPct val="20000"/>
        </a:spcBef>
        <a:spcAft>
          <a:spcPct val="0"/>
        </a:spcAft>
        <a:buClr>
          <a:srgbClr val="2F6231"/>
        </a:buClr>
        <a:buFont typeface="Arial" panose="020B0604020202020204" pitchFamily="34" charset="0"/>
        <a:buChar char="•"/>
        <a:defRPr sz="1400" kern="1200">
          <a:solidFill>
            <a:schemeClr val="tx1"/>
          </a:solidFill>
          <a:latin typeface="+mn-lt"/>
          <a:ea typeface="+mn-ea"/>
          <a:cs typeface="+mn-cs"/>
          <a:sym typeface="微软雅黑" panose="020B0503020204020204" pitchFamily="34" charset="-122"/>
        </a:defRPr>
      </a:lvl3pPr>
      <a:lvl4pPr marL="1904365" indent="-271145" algn="l" defTabSz="0" rtl="0" eaLnBrk="0" fontAlgn="base" hangingPunct="0">
        <a:lnSpc>
          <a:spcPct val="150000"/>
        </a:lnSpc>
        <a:spcBef>
          <a:spcPct val="20000"/>
        </a:spcBef>
        <a:spcAft>
          <a:spcPct val="0"/>
        </a:spcAft>
        <a:buClr>
          <a:srgbClr val="2F6231"/>
        </a:buClr>
        <a:buFont typeface="Arial" panose="020B0604020202020204" pitchFamily="34" charset="0"/>
        <a:buChar char="–"/>
        <a:defRPr sz="1300" kern="1200">
          <a:solidFill>
            <a:schemeClr val="tx1"/>
          </a:solidFill>
          <a:latin typeface="+mn-lt"/>
          <a:ea typeface="+mn-ea"/>
          <a:cs typeface="+mn-cs"/>
          <a:sym typeface="微软雅黑" panose="020B0503020204020204" pitchFamily="34" charset="-122"/>
        </a:defRPr>
      </a:lvl4pPr>
      <a:lvl5pPr marL="2448560" indent="-271145" algn="l" defTabSz="0" rtl="0" eaLnBrk="0" fontAlgn="base" hangingPunct="0">
        <a:lnSpc>
          <a:spcPct val="150000"/>
        </a:lnSpc>
        <a:spcBef>
          <a:spcPct val="20000"/>
        </a:spcBef>
        <a:spcAft>
          <a:spcPct val="0"/>
        </a:spcAft>
        <a:buClr>
          <a:srgbClr val="2F6231"/>
        </a:buClr>
        <a:buFont typeface="Arial" panose="020B0604020202020204" pitchFamily="34" charset="0"/>
        <a:buChar char="»"/>
        <a:defRPr sz="1300" kern="1200">
          <a:solidFill>
            <a:schemeClr val="tx1"/>
          </a:solidFill>
          <a:latin typeface="+mn-lt"/>
          <a:ea typeface="+mn-ea"/>
          <a:cs typeface="+mn-cs"/>
          <a:sym typeface="微软雅黑" panose="020B0503020204020204" pitchFamily="34" charset="-122"/>
        </a:defRPr>
      </a:lvl5pPr>
      <a:lvl6pPr marL="251206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6862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582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239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6565"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330" algn="l" defTabSz="913765" rtl="0" eaLnBrk="1" latinLnBrk="0" hangingPunct="1">
        <a:defRPr sz="1800" kern="1200">
          <a:solidFill>
            <a:schemeClr val="tx1"/>
          </a:solidFill>
          <a:latin typeface="+mn-lt"/>
          <a:ea typeface="+mn-ea"/>
          <a:cs typeface="+mn-cs"/>
        </a:defRPr>
      </a:lvl4pPr>
      <a:lvl5pPr marL="1826895" algn="l" defTabSz="913765" rtl="0" eaLnBrk="1" latinLnBrk="0" hangingPunct="1">
        <a:defRPr sz="1800" kern="1200">
          <a:solidFill>
            <a:schemeClr val="tx1"/>
          </a:solidFill>
          <a:latin typeface="+mn-lt"/>
          <a:ea typeface="+mn-ea"/>
          <a:cs typeface="+mn-cs"/>
        </a:defRPr>
      </a:lvl5pPr>
      <a:lvl6pPr marL="2283460" algn="l" defTabSz="913765" rtl="0" eaLnBrk="1" latinLnBrk="0" hangingPunct="1">
        <a:defRPr sz="1800" kern="1200">
          <a:solidFill>
            <a:schemeClr val="tx1"/>
          </a:solidFill>
          <a:latin typeface="+mn-lt"/>
          <a:ea typeface="+mn-ea"/>
          <a:cs typeface="+mn-cs"/>
        </a:defRPr>
      </a:lvl6pPr>
      <a:lvl7pPr marL="2740660" algn="l" defTabSz="913765" rtl="0" eaLnBrk="1" latinLnBrk="0" hangingPunct="1">
        <a:defRPr sz="1800" kern="1200">
          <a:solidFill>
            <a:schemeClr val="tx1"/>
          </a:solidFill>
          <a:latin typeface="+mn-lt"/>
          <a:ea typeface="+mn-ea"/>
          <a:cs typeface="+mn-cs"/>
        </a:defRPr>
      </a:lvl7pPr>
      <a:lvl8pPr marL="3197225" algn="l" defTabSz="913765" rtl="0" eaLnBrk="1" latinLnBrk="0" hangingPunct="1">
        <a:defRPr sz="1800" kern="1200">
          <a:solidFill>
            <a:schemeClr val="tx1"/>
          </a:solidFill>
          <a:latin typeface="+mn-lt"/>
          <a:ea typeface="+mn-ea"/>
          <a:cs typeface="+mn-cs"/>
        </a:defRPr>
      </a:lvl8pPr>
      <a:lvl9pPr marL="365379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git.kernel.org/pub/scm/linux/kernel/git/stable/linux.git/snapshot/linux-4.19.216.tar.gz" TargetMode="Externa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1105932"/>
          </a:xfrm>
        </p:spPr>
        <p:txBody>
          <a:bodyPr/>
          <a:lstStyle/>
          <a:p>
            <a:r>
              <a:rPr lang="en-US" altLang="zh-CN" sz="4800" dirty="0"/>
              <a:t>Linux</a:t>
            </a:r>
            <a:r>
              <a:rPr lang="zh-CN" altLang="en-US" sz="4800" dirty="0"/>
              <a:t>操作系统培训（基础篇）</a:t>
            </a:r>
            <a:endParaRPr lang="zh-CN" altLang="en-US" sz="4800" dirty="0"/>
          </a:p>
        </p:txBody>
      </p:sp>
      <p:sp>
        <p:nvSpPr>
          <p:cNvPr id="3" name="副标题 2"/>
          <p:cNvSpPr>
            <a:spLocks noGrp="1"/>
          </p:cNvSpPr>
          <p:nvPr>
            <p:ph type="subTitle" idx="1"/>
          </p:nvPr>
        </p:nvSpPr>
        <p:spPr>
          <a:xfrm>
            <a:off x="6225650" y="4312253"/>
            <a:ext cx="4216893" cy="854552"/>
          </a:xfrm>
        </p:spPr>
        <p:txBody>
          <a:bodyPr/>
          <a:lstStyle/>
          <a:p>
            <a:r>
              <a:rPr lang="zh-CN" altLang="en-US" dirty="0"/>
              <a:t>讲师：秦茂程</a:t>
            </a:r>
            <a:r>
              <a:rPr lang="en-US" altLang="zh-CN" dirty="0"/>
              <a:t>&amp;</a:t>
            </a:r>
            <a:r>
              <a:rPr lang="zh-CN" altLang="en-US" dirty="0"/>
              <a:t>高鸿远</a:t>
            </a:r>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281441" y="2228295"/>
            <a:ext cx="2418240" cy="281094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2"/>
            <a:ext cx="9144000" cy="4232301"/>
          </a:xfrm>
        </p:spPr>
        <p:txBody>
          <a:bodyPr>
            <a:normAutofit/>
          </a:bodyPr>
          <a:lstStyle/>
          <a:p>
            <a:r>
              <a:rPr lang="zh-CN" altLang="en-US" dirty="0"/>
              <a:t>第二章：</a:t>
            </a:r>
            <a:r>
              <a:rPr lang="en-US" altLang="zh-CN" dirty="0"/>
              <a:t>Linux</a:t>
            </a:r>
            <a:r>
              <a:rPr lang="zh-CN" altLang="en-US" dirty="0"/>
              <a:t>操作系统系统安装和基本配置</a:t>
            </a:r>
            <a:br>
              <a:rPr lang="zh-CN" altLang="en-US" dirty="0"/>
            </a:br>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 Linux</a:t>
            </a:r>
            <a:r>
              <a:rPr lang="zh-CN" altLang="en-US" dirty="0"/>
              <a:t>系统安装前的准备</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sz="2400" dirty="0"/>
              <a:t>Linux</a:t>
            </a:r>
            <a:r>
              <a:rPr lang="zh-CN" altLang="en-US" sz="2400" dirty="0"/>
              <a:t>安装前须知</a:t>
            </a:r>
            <a:endParaRPr lang="en-US" altLang="zh-CN" sz="2400" dirty="0"/>
          </a:p>
          <a:p>
            <a:pPr marL="0" indent="0">
              <a:buNone/>
            </a:pPr>
            <a:r>
              <a:rPr lang="en-US" altLang="zh-CN" sz="2400" dirty="0"/>
              <a:t>	</a:t>
            </a:r>
            <a:r>
              <a:rPr lang="zh-CN" altLang="en-US" sz="2400" dirty="0"/>
              <a:t>安装前要了解所安装服务器的硬件配置方面的信息，主要包括磁盘控制器型号，网卡型号，内存大小及</a:t>
            </a:r>
            <a:r>
              <a:rPr lang="en-US" altLang="zh-CN" sz="2400" dirty="0"/>
              <a:t>CPU</a:t>
            </a:r>
            <a:r>
              <a:rPr lang="zh-CN" altLang="en-US" sz="2400" dirty="0"/>
              <a:t>类型等，根据相关信息和用户使用情况安装合适的</a:t>
            </a:r>
            <a:r>
              <a:rPr lang="en-US" altLang="zh-CN" sz="2400" dirty="0"/>
              <a:t>Linux</a:t>
            </a:r>
            <a:r>
              <a:rPr lang="zh-CN" altLang="en-US" sz="2400" dirty="0"/>
              <a:t>操作系统。在安装</a:t>
            </a:r>
            <a:r>
              <a:rPr lang="en-US" altLang="zh-CN" sz="2400" dirty="0"/>
              <a:t>Linux</a:t>
            </a:r>
            <a:r>
              <a:rPr lang="zh-CN" altLang="en-US" sz="2400" dirty="0"/>
              <a:t>前要了解</a:t>
            </a:r>
            <a:r>
              <a:rPr lang="en-US" altLang="zh-CN" sz="2400" dirty="0"/>
              <a:t>Linux</a:t>
            </a:r>
            <a:r>
              <a:rPr lang="zh-CN" altLang="en-US" sz="2400" dirty="0"/>
              <a:t>的一些基础知识。</a:t>
            </a:r>
            <a:endParaRPr lang="en-US" altLang="zh-CN" sz="2400" dirty="0"/>
          </a:p>
          <a:p>
            <a:r>
              <a:rPr lang="zh-CN" altLang="en-US" sz="2400" dirty="0"/>
              <a:t>服务器硬盘分区要求</a:t>
            </a:r>
            <a:endParaRPr lang="en-US" altLang="zh-CN" sz="2400" dirty="0"/>
          </a:p>
          <a:p>
            <a:pPr marL="0" indent="0">
              <a:buNone/>
            </a:pPr>
            <a:r>
              <a:rPr lang="en-US" altLang="zh-CN" sz="2400" dirty="0"/>
              <a:t>	</a:t>
            </a:r>
            <a:r>
              <a:rPr lang="zh-CN" altLang="en-US" sz="2400" dirty="0"/>
              <a:t>根据需要，硬盘的分区可以自己定义，建议最少安装三个分区：</a:t>
            </a:r>
            <a:r>
              <a:rPr lang="en-US" altLang="zh-CN" sz="2400" dirty="0"/>
              <a:t>/</a:t>
            </a:r>
            <a:r>
              <a:rPr lang="zh-CN" altLang="en-US" sz="2400" dirty="0"/>
              <a:t>根分区，</a:t>
            </a:r>
            <a:r>
              <a:rPr lang="en-US" altLang="zh-CN" sz="2400" dirty="0"/>
              <a:t>/swap</a:t>
            </a:r>
            <a:r>
              <a:rPr lang="zh-CN" altLang="en-US" sz="2400" dirty="0"/>
              <a:t>交换分区，</a:t>
            </a:r>
            <a:r>
              <a:rPr lang="en-US" altLang="zh-CN" sz="2400" dirty="0"/>
              <a:t>/boot</a:t>
            </a:r>
            <a:r>
              <a:rPr lang="zh-CN" altLang="en-US" sz="2400" dirty="0"/>
              <a:t>引导分区。</a:t>
            </a:r>
            <a:endParaRPr lang="en-US" altLang="zh-CN" sz="2400" dirty="0"/>
          </a:p>
          <a:p>
            <a:r>
              <a:rPr lang="zh-CN" altLang="en-US" sz="2400" dirty="0"/>
              <a:t>多操作系统的安装</a:t>
            </a:r>
            <a:endParaRPr lang="en-US" altLang="zh-CN" sz="2400" dirty="0"/>
          </a:p>
          <a:p>
            <a:pPr marL="0" indent="0">
              <a:buNone/>
            </a:pPr>
            <a:r>
              <a:rPr lang="en-US" altLang="zh-CN" sz="2400" dirty="0"/>
              <a:t>	</a:t>
            </a:r>
            <a:r>
              <a:rPr lang="zh-CN" altLang="en-US" sz="2400" dirty="0"/>
              <a:t>可以在硬盘上安装一个以上的操作系统，不同的操作系统必须有自己的分区，在安装</a:t>
            </a:r>
            <a:r>
              <a:rPr lang="en-US" altLang="zh-CN" sz="2400" dirty="0"/>
              <a:t>Windows</a:t>
            </a:r>
            <a:r>
              <a:rPr lang="zh-CN" altLang="en-US" sz="2400" dirty="0"/>
              <a:t>及</a:t>
            </a:r>
            <a:r>
              <a:rPr lang="en-US" altLang="zh-CN" sz="2400" dirty="0"/>
              <a:t>Linux</a:t>
            </a:r>
            <a:r>
              <a:rPr lang="zh-CN" altLang="en-US" sz="2400" dirty="0"/>
              <a:t>双操作系统时，请先安装</a:t>
            </a:r>
            <a:r>
              <a:rPr lang="en-US" altLang="zh-CN" sz="2400" dirty="0"/>
              <a:t>Windows</a:t>
            </a:r>
            <a:r>
              <a:rPr lang="zh-CN" altLang="en-US" sz="2400" dirty="0"/>
              <a:t>再安装</a:t>
            </a:r>
            <a:r>
              <a:rPr lang="en-US" altLang="zh-CN" sz="2400" dirty="0"/>
              <a:t>Linux</a:t>
            </a:r>
            <a:r>
              <a:rPr lang="zh-CN" altLang="en-US" sz="2400" dirty="0"/>
              <a:t>。</a:t>
            </a:r>
            <a:endParaRPr lang="en-US" altLang="zh-CN" sz="2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 Linux</a:t>
            </a:r>
            <a:r>
              <a:rPr lang="zh-CN" altLang="en-US" dirty="0"/>
              <a:t>系统安装方式的选择</a:t>
            </a:r>
            <a:endParaRPr lang="zh-CN" altLang="en-US" dirty="0"/>
          </a:p>
        </p:txBody>
      </p:sp>
      <p:sp>
        <p:nvSpPr>
          <p:cNvPr id="3" name="内容占位符 2"/>
          <p:cNvSpPr>
            <a:spLocks noGrp="1"/>
          </p:cNvSpPr>
          <p:nvPr>
            <p:ph idx="1"/>
          </p:nvPr>
        </p:nvSpPr>
        <p:spPr/>
        <p:txBody>
          <a:bodyPr/>
          <a:lstStyle/>
          <a:p>
            <a:r>
              <a:rPr lang="zh-CN" altLang="en-US" dirty="0"/>
              <a:t>通过光盘介质引导安装</a:t>
            </a:r>
            <a:endParaRPr lang="en-US" altLang="zh-CN" dirty="0"/>
          </a:p>
          <a:p>
            <a:r>
              <a:rPr lang="zh-CN" altLang="en-US" dirty="0"/>
              <a:t>通过网络引导安装</a:t>
            </a:r>
            <a:endParaRPr lang="en-US" altLang="zh-CN" dirty="0"/>
          </a:p>
          <a:p>
            <a:pPr marL="0" indent="0">
              <a:buNone/>
            </a:pPr>
            <a:r>
              <a:rPr lang="en-US" altLang="zh-CN" dirty="0"/>
              <a:t>	NFS</a:t>
            </a:r>
            <a:r>
              <a:rPr lang="zh-CN" altLang="en-US" dirty="0"/>
              <a:t>，</a:t>
            </a:r>
            <a:r>
              <a:rPr lang="en-US" altLang="zh-CN" dirty="0"/>
              <a:t>HTTP</a:t>
            </a:r>
            <a:r>
              <a:rPr lang="zh-CN" altLang="en-US" dirty="0"/>
              <a:t>，</a:t>
            </a:r>
            <a:r>
              <a:rPr lang="en-US" altLang="zh-CN" dirty="0"/>
              <a:t>FTP</a:t>
            </a:r>
            <a:endParaRPr lang="en-US" altLang="zh-CN" dirty="0"/>
          </a:p>
          <a:p>
            <a:r>
              <a:rPr lang="zh-CN" altLang="en-US" dirty="0"/>
              <a:t>通过软盘（</a:t>
            </a:r>
            <a:r>
              <a:rPr lang="en-US" altLang="zh-CN" dirty="0"/>
              <a:t>DOS</a:t>
            </a:r>
            <a:r>
              <a:rPr lang="zh-CN" altLang="en-US" dirty="0"/>
              <a:t>），</a:t>
            </a:r>
            <a:r>
              <a:rPr lang="en-US" altLang="zh-CN" dirty="0"/>
              <a:t>U</a:t>
            </a:r>
            <a:r>
              <a:rPr lang="zh-CN" altLang="en-US" dirty="0"/>
              <a:t>盘引导安装</a:t>
            </a:r>
            <a:endParaRPr lang="en-US" altLang="zh-CN" dirty="0"/>
          </a:p>
          <a:p>
            <a:r>
              <a:rPr lang="zh-CN" altLang="en-US" dirty="0"/>
              <a:t>通过网络传输镜像文件安装</a:t>
            </a:r>
            <a:endParaRPr lang="en-US" altLang="zh-CN" dirty="0"/>
          </a:p>
          <a:p>
            <a:pPr marL="0" indent="0">
              <a:buNone/>
            </a:pPr>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 Linux</a:t>
            </a:r>
            <a:r>
              <a:rPr lang="zh-CN" altLang="en-US" dirty="0"/>
              <a:t>系统安装内容的选择</a:t>
            </a:r>
            <a:endParaRPr lang="zh-CN" altLang="en-US" dirty="0"/>
          </a:p>
        </p:txBody>
      </p:sp>
      <p:sp>
        <p:nvSpPr>
          <p:cNvPr id="3" name="内容占位符 2"/>
          <p:cNvSpPr>
            <a:spLocks noGrp="1"/>
          </p:cNvSpPr>
          <p:nvPr>
            <p:ph idx="1"/>
          </p:nvPr>
        </p:nvSpPr>
        <p:spPr/>
        <p:txBody>
          <a:bodyPr/>
          <a:lstStyle/>
          <a:p>
            <a:r>
              <a:rPr lang="zh-CN" altLang="en-US" dirty="0"/>
              <a:t>根据实际需要来选择将要安装的软件包</a:t>
            </a:r>
            <a:endParaRPr lang="en-US" altLang="zh-CN" dirty="0"/>
          </a:p>
          <a:p>
            <a:pPr>
              <a:buFont typeface="Wingdings" panose="05000000000000000000" pitchFamily="2" charset="2"/>
              <a:buChar char="Ø"/>
            </a:pPr>
            <a:r>
              <a:rPr lang="zh-CN" altLang="en-US" dirty="0"/>
              <a:t>作为网络服务器专用，提供用户服务</a:t>
            </a:r>
            <a:endParaRPr lang="en-US" altLang="zh-CN" dirty="0"/>
          </a:p>
          <a:p>
            <a:pPr>
              <a:buFont typeface="Wingdings" panose="05000000000000000000" pitchFamily="2" charset="2"/>
              <a:buChar char="Ø"/>
            </a:pPr>
            <a:r>
              <a:rPr lang="zh-CN" altLang="en-US" dirty="0"/>
              <a:t>作为办公专用，处理日常事务</a:t>
            </a:r>
            <a:endParaRPr lang="en-US" altLang="zh-CN" dirty="0"/>
          </a:p>
          <a:p>
            <a:pPr>
              <a:buFont typeface="Wingdings" panose="05000000000000000000" pitchFamily="2" charset="2"/>
              <a:buChar char="Ø"/>
            </a:pPr>
            <a:r>
              <a:rPr lang="zh-CN" altLang="en-US" dirty="0"/>
              <a:t>作为企业工作站专用，提供内部资源管理</a:t>
            </a:r>
            <a:endParaRPr lang="en-US" altLang="zh-CN" dirty="0"/>
          </a:p>
          <a:p>
            <a:pPr>
              <a:buFont typeface="Wingdings" panose="05000000000000000000" pitchFamily="2" charset="2"/>
              <a:buChar char="Ø"/>
            </a:pPr>
            <a:r>
              <a:rPr lang="zh-CN" altLang="en-US" dirty="0"/>
              <a:t>如果将来有别的需要，可以很方便的安装相应软件，实现各种所需功能</a:t>
            </a:r>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 </a:t>
            </a:r>
            <a:r>
              <a:rPr lang="zh-CN" altLang="en-US" dirty="0"/>
              <a:t>服务器磁盘控制器类型</a:t>
            </a:r>
            <a:endParaRPr lang="zh-CN" altLang="en-US" dirty="0"/>
          </a:p>
        </p:txBody>
      </p:sp>
      <p:sp>
        <p:nvSpPr>
          <p:cNvPr id="3" name="内容占位符 2"/>
          <p:cNvSpPr>
            <a:spLocks noGrp="1"/>
          </p:cNvSpPr>
          <p:nvPr>
            <p:ph idx="1"/>
          </p:nvPr>
        </p:nvSpPr>
        <p:spPr/>
        <p:txBody>
          <a:bodyPr/>
          <a:lstStyle/>
          <a:p>
            <a:r>
              <a:rPr lang="zh-CN" altLang="en-US" dirty="0"/>
              <a:t>磁盘类型：</a:t>
            </a:r>
            <a:r>
              <a:rPr lang="en-US" altLang="zh-CN" dirty="0"/>
              <a:t>SATA</a:t>
            </a:r>
            <a:r>
              <a:rPr lang="zh-CN" altLang="en-US" dirty="0"/>
              <a:t>，</a:t>
            </a:r>
            <a:r>
              <a:rPr lang="en-US" altLang="zh-CN" dirty="0"/>
              <a:t>SCSI</a:t>
            </a:r>
            <a:r>
              <a:rPr lang="zh-CN" altLang="en-US" dirty="0"/>
              <a:t>，</a:t>
            </a:r>
            <a:r>
              <a:rPr lang="en-US" altLang="zh-CN" dirty="0"/>
              <a:t>SAS</a:t>
            </a:r>
            <a:r>
              <a:rPr lang="zh-CN" altLang="en-US" dirty="0"/>
              <a:t>，</a:t>
            </a:r>
            <a:r>
              <a:rPr lang="en-US" altLang="zh-CN" dirty="0"/>
              <a:t>SSD</a:t>
            </a:r>
            <a:endParaRPr lang="en-US" altLang="zh-CN" dirty="0"/>
          </a:p>
          <a:p>
            <a:r>
              <a:rPr lang="en-US" altLang="zh-CN" dirty="0"/>
              <a:t>RAID</a:t>
            </a:r>
            <a:r>
              <a:rPr lang="zh-CN" altLang="en-US" dirty="0"/>
              <a:t>卡类型：</a:t>
            </a:r>
            <a:endParaRPr lang="en-US" altLang="zh-CN" dirty="0"/>
          </a:p>
          <a:p>
            <a:pPr marL="0" indent="0">
              <a:buNone/>
            </a:pPr>
            <a:r>
              <a:rPr lang="en-US" altLang="zh-CN" dirty="0"/>
              <a:t>	</a:t>
            </a:r>
            <a:r>
              <a:rPr lang="en-US" altLang="zh-CN" dirty="0" err="1"/>
              <a:t>Adaptec:www.adaptec.com</a:t>
            </a:r>
            <a:endParaRPr lang="en-US" altLang="zh-CN" dirty="0"/>
          </a:p>
          <a:p>
            <a:pPr marL="0" indent="0">
              <a:buNone/>
            </a:pPr>
            <a:r>
              <a:rPr lang="en-US" altLang="zh-CN" dirty="0"/>
              <a:t>	LSI	    :www.lsilogic.com</a:t>
            </a:r>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 Linux</a:t>
            </a:r>
            <a:r>
              <a:rPr lang="zh-CN" altLang="en-US" dirty="0"/>
              <a:t>系统磁盘分区</a:t>
            </a:r>
            <a:endParaRPr lang="zh-CN" altLang="en-US" dirty="0"/>
          </a:p>
        </p:txBody>
      </p:sp>
      <p:sp>
        <p:nvSpPr>
          <p:cNvPr id="3" name="内容占位符 2"/>
          <p:cNvSpPr>
            <a:spLocks noGrp="1"/>
          </p:cNvSpPr>
          <p:nvPr>
            <p:ph idx="1"/>
          </p:nvPr>
        </p:nvSpPr>
        <p:spPr/>
        <p:txBody>
          <a:bodyPr/>
          <a:lstStyle/>
          <a:p>
            <a:r>
              <a:rPr lang="zh-CN" altLang="en-US" dirty="0"/>
              <a:t>磁盘分区：</a:t>
            </a:r>
            <a:endParaRPr lang="en-US" altLang="zh-CN" dirty="0"/>
          </a:p>
          <a:p>
            <a:pPr>
              <a:buFont typeface="Wingdings" panose="05000000000000000000" pitchFamily="2" charset="2"/>
              <a:buChar char="Ø"/>
            </a:pPr>
            <a:r>
              <a:rPr lang="zh-CN" altLang="en-US" dirty="0"/>
              <a:t>主分区：最多</a:t>
            </a:r>
            <a:r>
              <a:rPr lang="en-US" altLang="zh-CN" dirty="0"/>
              <a:t>4</a:t>
            </a:r>
            <a:r>
              <a:rPr lang="zh-CN" altLang="en-US" dirty="0"/>
              <a:t>个主分区，其中一个主分区必须被标志为是“活动的”，而且包含一个引导装入程序</a:t>
            </a:r>
            <a:endParaRPr lang="en-US" altLang="zh-CN" dirty="0"/>
          </a:p>
          <a:p>
            <a:pPr>
              <a:buFont typeface="Wingdings" panose="05000000000000000000" pitchFamily="2" charset="2"/>
              <a:buChar char="Ø"/>
            </a:pPr>
            <a:r>
              <a:rPr lang="zh-CN" altLang="en-US" dirty="0"/>
              <a:t>扩展分区：将主分区之一转换成一个扩展分区，然后将扩展分区再细分成任意个逻辑分区，不可将系统安装在扩展分区上。</a:t>
            </a:r>
            <a:endParaRPr lang="en-US" altLang="zh-CN" dirty="0"/>
          </a:p>
          <a:p>
            <a:pPr>
              <a:buFont typeface="Wingdings" panose="05000000000000000000" pitchFamily="2" charset="2"/>
              <a:buChar char="Ø"/>
            </a:pPr>
            <a:r>
              <a:rPr lang="zh-CN" altLang="en-US" dirty="0"/>
              <a:t>逻辑分区：每个物理驱动器上最多只能有</a:t>
            </a:r>
            <a:r>
              <a:rPr lang="en-US" altLang="zh-CN" dirty="0"/>
              <a:t>11</a:t>
            </a:r>
            <a:r>
              <a:rPr lang="zh-CN" altLang="en-US" dirty="0"/>
              <a:t>个逻辑分区</a:t>
            </a:r>
            <a:endParaRPr lang="en-US" altLang="zh-C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2.5 Linux</a:t>
            </a:r>
            <a:r>
              <a:rPr lang="zh-CN" altLang="en-US" dirty="0"/>
              <a:t>系统分区优点</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Ø"/>
            </a:pPr>
            <a:r>
              <a:rPr lang="zh-CN" altLang="en-US" dirty="0"/>
              <a:t>增强可用性：如果系统一个分区由于故障而不能使用，其余好的分区仍然可以使用；</a:t>
            </a:r>
            <a:endParaRPr lang="en-US" altLang="zh-CN" dirty="0"/>
          </a:p>
          <a:p>
            <a:pPr>
              <a:buFont typeface="Wingdings" panose="05000000000000000000" pitchFamily="2" charset="2"/>
              <a:buChar char="Ø"/>
            </a:pPr>
            <a:r>
              <a:rPr lang="zh-CN" altLang="en-US" dirty="0"/>
              <a:t>减少关闭时间：如果系统故障只影响一部分分区，那么只有这部分分区需要修复，故能比整个分区修复花的时间更少；</a:t>
            </a:r>
            <a:endParaRPr lang="en-US" altLang="zh-CN" dirty="0"/>
          </a:p>
          <a:p>
            <a:pPr>
              <a:buFont typeface="Wingdings" panose="05000000000000000000" pitchFamily="2" charset="2"/>
              <a:buChar char="Ø"/>
            </a:pPr>
            <a:r>
              <a:rPr lang="zh-CN" altLang="en-US" dirty="0"/>
              <a:t>维护轻松：如果需要修复分区，单独修复每个分区比修复整个大分区要轻松的多；</a:t>
            </a:r>
            <a:endParaRPr lang="en-US" altLang="zh-CN" dirty="0"/>
          </a:p>
          <a:p>
            <a:pPr>
              <a:buFont typeface="Wingdings" panose="05000000000000000000" pitchFamily="2" charset="2"/>
              <a:buChar char="Ø"/>
            </a:pPr>
            <a:r>
              <a:rPr lang="zh-CN" altLang="en-US" dirty="0"/>
              <a:t>均衡</a:t>
            </a:r>
            <a:r>
              <a:rPr lang="en-US" altLang="zh-CN" dirty="0"/>
              <a:t>I/O</a:t>
            </a:r>
            <a:r>
              <a:rPr lang="zh-CN" altLang="en-US" dirty="0"/>
              <a:t>：可以把分区分配到不同的磁盘来平衡</a:t>
            </a:r>
            <a:r>
              <a:rPr lang="en-US" altLang="zh-CN" dirty="0"/>
              <a:t>I/O</a:t>
            </a:r>
            <a:r>
              <a:rPr lang="zh-CN" altLang="en-US" dirty="0"/>
              <a:t>改善性能；</a:t>
            </a:r>
            <a:endParaRPr lang="en-US" altLang="zh-CN" dirty="0"/>
          </a:p>
          <a:p>
            <a:pPr>
              <a:buFont typeface="Wingdings" panose="05000000000000000000" pitchFamily="2" charset="2"/>
              <a:buChar char="Ø"/>
            </a:pPr>
            <a:r>
              <a:rPr lang="zh-CN" altLang="en-US" dirty="0"/>
              <a:t>分区对用户透明，最终用户感觉不到分区的存在。</a:t>
            </a:r>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2.6 Linux</a:t>
            </a:r>
            <a:r>
              <a:rPr lang="zh-CN" altLang="en-US" dirty="0"/>
              <a:t>系统分区识别</a:t>
            </a:r>
            <a:endParaRPr lang="zh-CN" altLang="en-US" dirty="0"/>
          </a:p>
        </p:txBody>
      </p:sp>
      <p:sp>
        <p:nvSpPr>
          <p:cNvPr id="3" name="内容占位符 2"/>
          <p:cNvSpPr>
            <a:spLocks noGrp="1"/>
          </p:cNvSpPr>
          <p:nvPr>
            <p:ph idx="1"/>
          </p:nvPr>
        </p:nvSpPr>
        <p:spPr/>
        <p:txBody>
          <a:bodyPr/>
          <a:lstStyle/>
          <a:p>
            <a:r>
              <a:rPr lang="zh-CN" altLang="en-US" dirty="0"/>
              <a:t>第一</a:t>
            </a:r>
            <a:r>
              <a:rPr lang="en-US" altLang="zh-CN" dirty="0"/>
              <a:t>SCSI/SATA/SAS</a:t>
            </a:r>
            <a:r>
              <a:rPr lang="zh-CN" altLang="en-US" dirty="0"/>
              <a:t>的主盘：</a:t>
            </a:r>
            <a:r>
              <a:rPr lang="en-US" altLang="zh-CN" dirty="0"/>
              <a:t>/dev/</a:t>
            </a:r>
            <a:r>
              <a:rPr lang="en-US" altLang="zh-CN" dirty="0" err="1"/>
              <a:t>sda</a:t>
            </a:r>
            <a:endParaRPr lang="en-US" altLang="zh-CN" dirty="0"/>
          </a:p>
          <a:p>
            <a:pPr>
              <a:buFont typeface="Wingdings" panose="05000000000000000000" pitchFamily="2" charset="2"/>
              <a:buChar char="l"/>
            </a:pPr>
            <a:r>
              <a:rPr lang="en-US" altLang="zh-CN" dirty="0"/>
              <a:t>              </a:t>
            </a:r>
            <a:r>
              <a:rPr lang="zh-CN" altLang="en-US" dirty="0"/>
              <a:t>分区：</a:t>
            </a:r>
            <a:r>
              <a:rPr lang="en-US" altLang="zh-CN" dirty="0"/>
              <a:t>/dev/sda1</a:t>
            </a:r>
            <a:r>
              <a:rPr lang="zh-CN" altLang="en-US" dirty="0"/>
              <a:t>，</a:t>
            </a:r>
            <a:r>
              <a:rPr lang="en-US" altLang="zh-CN" dirty="0"/>
              <a:t>/dev/sda2</a:t>
            </a:r>
            <a:r>
              <a:rPr lang="zh-CN" altLang="en-US" dirty="0"/>
              <a:t>，</a:t>
            </a:r>
            <a:r>
              <a:rPr lang="en-US" altLang="zh-CN" dirty="0"/>
              <a:t>/dev/sda3 …………</a:t>
            </a:r>
            <a:endParaRPr lang="en-US" altLang="zh-CN" dirty="0"/>
          </a:p>
          <a:p>
            <a:r>
              <a:rPr lang="zh-CN" altLang="en-US" dirty="0"/>
              <a:t>第二</a:t>
            </a:r>
            <a:r>
              <a:rPr lang="en-US" altLang="zh-CN" dirty="0"/>
              <a:t>SCSI/SATA/SAS</a:t>
            </a:r>
            <a:r>
              <a:rPr lang="zh-CN" altLang="en-US" dirty="0"/>
              <a:t>的主盘：</a:t>
            </a:r>
            <a:r>
              <a:rPr lang="en-US" altLang="zh-CN" dirty="0"/>
              <a:t>/dev/</a:t>
            </a:r>
            <a:r>
              <a:rPr lang="en-US" altLang="zh-CN" dirty="0" err="1"/>
              <a:t>sdb</a:t>
            </a:r>
            <a:endParaRPr lang="en-US" altLang="zh-CN" dirty="0"/>
          </a:p>
          <a:p>
            <a:pPr>
              <a:buFont typeface="Wingdings" panose="05000000000000000000" pitchFamily="2" charset="2"/>
              <a:buChar char="l"/>
            </a:pPr>
            <a:r>
              <a:rPr lang="en-US" altLang="zh-CN" dirty="0"/>
              <a:t>     </a:t>
            </a:r>
            <a:r>
              <a:rPr lang="zh-CN" altLang="en-US" dirty="0"/>
              <a:t>         分区：</a:t>
            </a:r>
            <a:r>
              <a:rPr lang="en-US" altLang="zh-CN" dirty="0"/>
              <a:t>/dev/sdb1</a:t>
            </a:r>
            <a:r>
              <a:rPr lang="zh-CN" altLang="en-US" dirty="0"/>
              <a:t>，</a:t>
            </a:r>
            <a:r>
              <a:rPr lang="en-US" altLang="zh-CN" dirty="0"/>
              <a:t>/dev/sdb2</a:t>
            </a:r>
            <a:r>
              <a:rPr lang="zh-CN" altLang="en-US" dirty="0"/>
              <a:t>，</a:t>
            </a:r>
            <a:r>
              <a:rPr lang="en-US" altLang="zh-CN" dirty="0"/>
              <a:t>/dev/sdb3 …………</a:t>
            </a:r>
            <a:endParaRPr lang="en-US" altLang="zh-CN" dirty="0"/>
          </a:p>
          <a:p>
            <a:r>
              <a:rPr lang="zh-CN" altLang="en-US" dirty="0"/>
              <a:t>第三</a:t>
            </a:r>
            <a:r>
              <a:rPr lang="en-US" altLang="zh-CN" dirty="0"/>
              <a:t>SCSI/SATA/SAS</a:t>
            </a:r>
            <a:r>
              <a:rPr lang="zh-CN" altLang="en-US" dirty="0"/>
              <a:t>的主盘：</a:t>
            </a:r>
            <a:r>
              <a:rPr lang="en-US" altLang="zh-CN" dirty="0"/>
              <a:t>/dev/</a:t>
            </a:r>
            <a:r>
              <a:rPr lang="en-US" altLang="zh-CN" dirty="0" err="1"/>
              <a:t>sdc</a:t>
            </a:r>
            <a:endParaRPr lang="en-US" altLang="zh-CN" dirty="0"/>
          </a:p>
          <a:p>
            <a:pPr>
              <a:buFont typeface="Wingdings" panose="05000000000000000000" pitchFamily="2" charset="2"/>
              <a:buChar char="l"/>
            </a:pPr>
            <a:r>
              <a:rPr lang="en-US" altLang="zh-CN" dirty="0"/>
              <a:t>              </a:t>
            </a:r>
            <a:r>
              <a:rPr lang="zh-CN" altLang="en-US" dirty="0"/>
              <a:t>分区：</a:t>
            </a:r>
            <a:r>
              <a:rPr lang="en-US" altLang="zh-CN" dirty="0"/>
              <a:t>/dev/sdc1</a:t>
            </a:r>
            <a:r>
              <a:rPr lang="zh-CN" altLang="en-US" dirty="0"/>
              <a:t>，</a:t>
            </a:r>
            <a:r>
              <a:rPr lang="en-US" altLang="zh-CN" dirty="0"/>
              <a:t>/dev/sdc2</a:t>
            </a:r>
            <a:r>
              <a:rPr lang="zh-CN" altLang="en-US" dirty="0"/>
              <a:t>，</a:t>
            </a:r>
            <a:r>
              <a:rPr lang="en-US" altLang="zh-CN" dirty="0"/>
              <a:t>/dev/sdc3 …………</a:t>
            </a:r>
            <a:endParaRPr lang="en-US" altLang="zh-CN" dirty="0"/>
          </a:p>
          <a:p>
            <a:r>
              <a:rPr lang="en-US" altLang="zh-CN" dirty="0"/>
              <a:t> </a:t>
            </a:r>
            <a:r>
              <a:rPr lang="zh-CN" altLang="en-US" dirty="0"/>
              <a:t>主分区被命名为</a:t>
            </a:r>
            <a:r>
              <a:rPr lang="en-US" altLang="zh-CN" dirty="0"/>
              <a:t>sda1-sda3</a:t>
            </a:r>
            <a:r>
              <a:rPr lang="zh-CN" altLang="en-US" dirty="0"/>
              <a:t>，如超过</a:t>
            </a:r>
            <a:r>
              <a:rPr lang="en-US" altLang="zh-CN" dirty="0"/>
              <a:t>3</a:t>
            </a:r>
            <a:r>
              <a:rPr lang="zh-CN" altLang="en-US" dirty="0"/>
              <a:t>个分区，则</a:t>
            </a:r>
            <a:r>
              <a:rPr lang="en-US" altLang="zh-CN" dirty="0"/>
              <a:t>/dev/sda4</a:t>
            </a:r>
            <a:r>
              <a:rPr lang="zh-CN" altLang="en-US" dirty="0"/>
              <a:t>被定义为扩展分区，在</a:t>
            </a:r>
            <a:r>
              <a:rPr lang="en-US" altLang="zh-CN" dirty="0"/>
              <a:t>/dev/sda4</a:t>
            </a:r>
            <a:r>
              <a:rPr lang="zh-CN" altLang="en-US" dirty="0"/>
              <a:t>下生成</a:t>
            </a:r>
            <a:r>
              <a:rPr lang="en-US" altLang="zh-CN" dirty="0"/>
              <a:t>/dev/sda5</a:t>
            </a:r>
            <a:r>
              <a:rPr lang="zh-CN" altLang="en-US" dirty="0"/>
              <a:t>逻辑分区，</a:t>
            </a:r>
            <a:r>
              <a:rPr lang="en-US" altLang="zh-CN" dirty="0"/>
              <a:t>Linux</a:t>
            </a:r>
            <a:r>
              <a:rPr lang="zh-CN" altLang="en-US" dirty="0"/>
              <a:t>操作系统最多能分</a:t>
            </a:r>
            <a:r>
              <a:rPr lang="en-US" altLang="zh-CN" dirty="0"/>
              <a:t>11</a:t>
            </a:r>
            <a:r>
              <a:rPr lang="zh-CN" altLang="en-US" dirty="0"/>
              <a:t>个逻辑分区</a:t>
            </a:r>
            <a:endParaRPr lang="en-US" altLang="zh-C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2.7 Linux</a:t>
            </a:r>
            <a:r>
              <a:rPr lang="zh-CN" altLang="en-US" dirty="0"/>
              <a:t>系统主要分区</a:t>
            </a:r>
            <a:r>
              <a:rPr lang="en-US" altLang="zh-CN" dirty="0"/>
              <a:t>/boot</a:t>
            </a:r>
            <a:r>
              <a:rPr lang="zh-CN" altLang="en-US" dirty="0"/>
              <a:t>介绍</a:t>
            </a:r>
            <a:endParaRPr lang="zh-CN" altLang="en-US" dirty="0"/>
          </a:p>
        </p:txBody>
      </p:sp>
      <p:sp>
        <p:nvSpPr>
          <p:cNvPr id="3" name="内容占位符 2"/>
          <p:cNvSpPr>
            <a:spLocks noGrp="1"/>
          </p:cNvSpPr>
          <p:nvPr>
            <p:ph idx="1"/>
          </p:nvPr>
        </p:nvSpPr>
        <p:spPr>
          <a:xfrm>
            <a:off x="838200" y="1551008"/>
            <a:ext cx="10515600" cy="4625955"/>
          </a:xfrm>
        </p:spPr>
        <p:txBody>
          <a:bodyPr>
            <a:normAutofit fontScale="85000" lnSpcReduction="20000"/>
          </a:bodyPr>
          <a:lstStyle/>
          <a:p>
            <a:r>
              <a:rPr lang="en-US" altLang="zh-CN" sz="1600" dirty="0"/>
              <a:t>/boot</a:t>
            </a:r>
            <a:r>
              <a:rPr lang="zh-CN" altLang="en-US" sz="1600" dirty="0"/>
              <a:t>引导分区</a:t>
            </a:r>
            <a:r>
              <a:rPr lang="en-US" altLang="zh-CN" sz="1600" dirty="0"/>
              <a:t>:</a:t>
            </a:r>
            <a:endParaRPr lang="en-US" altLang="zh-CN" sz="1600" dirty="0"/>
          </a:p>
          <a:p>
            <a:pPr marL="0" indent="0">
              <a:buNone/>
            </a:pPr>
            <a:r>
              <a:rPr lang="en-US" altLang="zh-CN" sz="1600" dirty="0"/>
              <a:t>  </a:t>
            </a:r>
            <a:r>
              <a:rPr lang="zh-CN" altLang="en-US" sz="1600" dirty="0"/>
              <a:t>该目录放置系统内核及驱动模块引导程序，需要独立分区：</a:t>
            </a:r>
            <a:endParaRPr lang="en-US" altLang="zh-CN" sz="1600" dirty="0"/>
          </a:p>
          <a:p>
            <a:pPr marL="514350" indent="-514350">
              <a:buFont typeface="+mj-lt"/>
              <a:buAutoNum type="arabicPeriod"/>
            </a:pPr>
            <a:r>
              <a:rPr lang="zh-CN" altLang="en-US" sz="1600" dirty="0"/>
              <a:t>独立有利于避免文件系统损坏造成的无法启动问题，如果独立出来，而</a:t>
            </a:r>
            <a:r>
              <a:rPr lang="en-US" altLang="zh-CN" sz="1600" dirty="0"/>
              <a:t>/</a:t>
            </a:r>
            <a:r>
              <a:rPr lang="zh-CN" altLang="en-US" sz="1600" dirty="0"/>
              <a:t>根文件系统因为别的原因损坏了，可以正常引导进入</a:t>
            </a:r>
            <a:r>
              <a:rPr lang="en-US" altLang="zh-CN" sz="1600" dirty="0" err="1"/>
              <a:t>linux</a:t>
            </a:r>
            <a:r>
              <a:rPr lang="zh-CN" altLang="en-US" sz="1600" dirty="0"/>
              <a:t>内核，并有很大几率进入一个可用的</a:t>
            </a:r>
            <a:r>
              <a:rPr lang="en-US" altLang="zh-CN" sz="1600" dirty="0"/>
              <a:t>shell</a:t>
            </a:r>
            <a:r>
              <a:rPr lang="zh-CN" altLang="en-US" sz="1600" dirty="0"/>
              <a:t>来修复系统，如果不独立，则很可能</a:t>
            </a:r>
            <a:r>
              <a:rPr lang="en-US" altLang="zh-CN" sz="1600" dirty="0"/>
              <a:t>/</a:t>
            </a:r>
            <a:r>
              <a:rPr lang="zh-CN" altLang="en-US" sz="1600" dirty="0"/>
              <a:t>文件系统损坏导致找不到</a:t>
            </a:r>
            <a:r>
              <a:rPr lang="en-US" altLang="zh-CN" sz="1600" dirty="0"/>
              <a:t>/boot</a:t>
            </a:r>
            <a:r>
              <a:rPr lang="zh-CN" altLang="en-US" sz="1600" dirty="0"/>
              <a:t>下的内核镜像，从而无法引导内核。</a:t>
            </a:r>
            <a:endParaRPr lang="en-US" altLang="zh-CN" sz="1600" dirty="0"/>
          </a:p>
          <a:p>
            <a:pPr marL="514350" indent="-514350">
              <a:buFont typeface="+mj-lt"/>
              <a:buAutoNum type="arabicPeriod"/>
            </a:pPr>
            <a:r>
              <a:rPr lang="zh-CN" altLang="en-US" sz="1600" dirty="0"/>
              <a:t>若使用</a:t>
            </a:r>
            <a:r>
              <a:rPr lang="en-US" altLang="zh-CN" sz="1600" dirty="0" err="1"/>
              <a:t>lilo</a:t>
            </a:r>
            <a:r>
              <a:rPr lang="zh-CN" altLang="en-US" sz="1600" dirty="0"/>
              <a:t>作为引导，避免</a:t>
            </a:r>
            <a:r>
              <a:rPr lang="en-US" altLang="zh-CN" sz="1600" dirty="0"/>
              <a:t>1024</a:t>
            </a:r>
            <a:r>
              <a:rPr lang="zh-CN" altLang="en-US" sz="1600" dirty="0"/>
              <a:t>柱面问题。使用</a:t>
            </a:r>
            <a:r>
              <a:rPr lang="en-US" altLang="zh-CN" sz="1600" dirty="0"/>
              <a:t>grub</a:t>
            </a:r>
            <a:r>
              <a:rPr lang="zh-CN" altLang="en-US" sz="1600" dirty="0"/>
              <a:t>引导不存在该问题。</a:t>
            </a:r>
            <a:endParaRPr lang="en-US" altLang="zh-CN" sz="1600" dirty="0"/>
          </a:p>
          <a:p>
            <a:pPr marL="514350" indent="-514350">
              <a:buFont typeface="+mj-lt"/>
              <a:buAutoNum type="arabicPeriod"/>
            </a:pPr>
            <a:r>
              <a:rPr lang="zh-CN" altLang="en-US" sz="1600" dirty="0"/>
              <a:t>文件系统支持问题。若安装多操作系统，</a:t>
            </a:r>
            <a:r>
              <a:rPr lang="en-US" altLang="zh-CN" sz="1600" dirty="0"/>
              <a:t>/boot</a:t>
            </a:r>
            <a:r>
              <a:rPr lang="zh-CN" altLang="en-US" sz="1600" dirty="0"/>
              <a:t>分区独立可以很方便的管理多系统引导</a:t>
            </a:r>
            <a:endParaRPr lang="en-US" altLang="zh-CN" sz="1600" dirty="0"/>
          </a:p>
          <a:p>
            <a:r>
              <a:rPr lang="en-US" altLang="zh-CN" sz="1600" dirty="0"/>
              <a:t>/boot</a:t>
            </a:r>
            <a:r>
              <a:rPr lang="zh-CN" altLang="en-US" sz="1600" dirty="0"/>
              <a:t>修复</a:t>
            </a:r>
            <a:endParaRPr lang="en-US" altLang="zh-CN" sz="1600" dirty="0"/>
          </a:p>
          <a:p>
            <a:pPr marL="0" indent="0">
              <a:buNone/>
            </a:pPr>
            <a:r>
              <a:rPr lang="en-US" altLang="zh-CN" sz="1600" dirty="0"/>
              <a:t>  </a:t>
            </a:r>
            <a:r>
              <a:rPr lang="zh-CN" altLang="en-US" sz="1600" dirty="0"/>
              <a:t>若由于操作或别的原因导致系统引导损坏，可以通过以下方法修复：</a:t>
            </a:r>
            <a:endParaRPr lang="en-US" altLang="zh-CN" sz="1600" dirty="0"/>
          </a:p>
          <a:p>
            <a:pPr marL="0" indent="0">
              <a:buNone/>
            </a:pPr>
            <a:r>
              <a:rPr lang="en-US" altLang="zh-CN" sz="1600" dirty="0"/>
              <a:t>  </a:t>
            </a:r>
            <a:r>
              <a:rPr lang="zh-CN" altLang="en-US" sz="1600" dirty="0"/>
              <a:t>进入</a:t>
            </a:r>
            <a:r>
              <a:rPr lang="en-US" altLang="zh-CN" sz="1600" dirty="0"/>
              <a:t>grub</a:t>
            </a:r>
            <a:r>
              <a:rPr lang="zh-CN" altLang="en-US" sz="1600" dirty="0"/>
              <a:t>模式</a:t>
            </a:r>
            <a:endParaRPr lang="en-US" altLang="zh-CN" sz="1600" dirty="0"/>
          </a:p>
          <a:p>
            <a:pPr marL="0" indent="0">
              <a:buNone/>
            </a:pPr>
            <a:r>
              <a:rPr lang="en-US" altLang="zh-CN" sz="1600" dirty="0"/>
              <a:t>grub&gt; find /boot/grub/stage1		</a:t>
            </a:r>
            <a:r>
              <a:rPr lang="zh-CN" altLang="en-US" sz="1600" dirty="0"/>
              <a:t>注：找到</a:t>
            </a:r>
            <a:r>
              <a:rPr lang="en-US" altLang="zh-CN" sz="1600" dirty="0"/>
              <a:t>/boot</a:t>
            </a:r>
            <a:r>
              <a:rPr lang="zh-CN" altLang="en-US" sz="1600" dirty="0"/>
              <a:t>分区位置</a:t>
            </a:r>
            <a:endParaRPr lang="en-US" altLang="zh-CN" sz="1600" dirty="0"/>
          </a:p>
          <a:p>
            <a:pPr marL="0" indent="0">
              <a:buNone/>
            </a:pPr>
            <a:r>
              <a:rPr lang="zh-CN" altLang="en-US" sz="1600" dirty="0"/>
              <a:t>返回</a:t>
            </a:r>
            <a:r>
              <a:rPr lang="en-US" altLang="zh-CN" sz="1600" dirty="0"/>
              <a:t>	</a:t>
            </a:r>
            <a:r>
              <a:rPr lang="zh-CN" altLang="en-US" sz="1600" dirty="0"/>
              <a:t>（</a:t>
            </a:r>
            <a:r>
              <a:rPr lang="en-US" altLang="zh-CN" sz="1600" dirty="0"/>
              <a:t>hd0, 0</a:t>
            </a:r>
            <a:r>
              <a:rPr lang="zh-CN" altLang="en-US" sz="1600" dirty="0"/>
              <a:t>）</a:t>
            </a:r>
            <a:r>
              <a:rPr lang="en-US" altLang="zh-CN" sz="1600" dirty="0"/>
              <a:t>		</a:t>
            </a:r>
            <a:r>
              <a:rPr lang="zh-CN" altLang="en-US" sz="1600" dirty="0"/>
              <a:t>注：说明</a:t>
            </a:r>
            <a:r>
              <a:rPr lang="en-US" altLang="zh-CN" sz="1600" dirty="0"/>
              <a:t>/boot</a:t>
            </a:r>
            <a:r>
              <a:rPr lang="zh-CN" altLang="en-US" sz="1600" dirty="0"/>
              <a:t>分区在第一块硬盘的第一个分区</a:t>
            </a:r>
            <a:endParaRPr lang="en-US" altLang="zh-CN" sz="1600" dirty="0"/>
          </a:p>
          <a:p>
            <a:pPr marL="0" indent="0">
              <a:buNone/>
            </a:pPr>
            <a:r>
              <a:rPr lang="en-US" altLang="zh-CN" sz="1600" dirty="0"/>
              <a:t>grub&gt;root  (hd0, 0)			</a:t>
            </a:r>
            <a:r>
              <a:rPr lang="zh-CN" altLang="en-US" sz="1600" dirty="0"/>
              <a:t>注：这是</a:t>
            </a:r>
            <a:r>
              <a:rPr lang="en-US" altLang="zh-CN" sz="1600" dirty="0"/>
              <a:t>/boot</a:t>
            </a:r>
            <a:r>
              <a:rPr lang="zh-CN" altLang="en-US" sz="1600" dirty="0"/>
              <a:t>所在的分区</a:t>
            </a:r>
            <a:endParaRPr lang="en-US" altLang="zh-CN" sz="1600" dirty="0"/>
          </a:p>
          <a:p>
            <a:pPr marL="0" indent="0">
              <a:buNone/>
            </a:pPr>
            <a:r>
              <a:rPr lang="en-US" altLang="zh-CN" sz="1600" dirty="0"/>
              <a:t>grub&gt;setup (hd0, 0)			</a:t>
            </a:r>
            <a:r>
              <a:rPr lang="zh-CN" altLang="en-US" sz="1600" dirty="0"/>
              <a:t>注：把</a:t>
            </a:r>
            <a:r>
              <a:rPr lang="en-US" altLang="zh-CN" sz="1600" dirty="0"/>
              <a:t>GRUB</a:t>
            </a:r>
            <a:r>
              <a:rPr lang="zh-CN" altLang="en-US" sz="1600" dirty="0"/>
              <a:t>写到</a:t>
            </a:r>
            <a:r>
              <a:rPr lang="en-US" altLang="zh-CN" sz="1600" dirty="0"/>
              <a:t>MBR</a:t>
            </a:r>
            <a:r>
              <a:rPr lang="zh-CN" altLang="en-US" sz="1600" dirty="0"/>
              <a:t>上；（磁盘主引导记录）</a:t>
            </a:r>
            <a:endParaRPr lang="en-US" altLang="zh-CN" sz="16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2.8 Linux</a:t>
            </a:r>
            <a:r>
              <a:rPr lang="zh-CN" altLang="en-US" dirty="0"/>
              <a:t>系统主要分区</a:t>
            </a:r>
            <a:r>
              <a:rPr lang="en-US" altLang="zh-CN" dirty="0"/>
              <a:t>/swap</a:t>
            </a:r>
            <a:r>
              <a:rPr lang="zh-CN" altLang="en-US" dirty="0"/>
              <a:t>介绍</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sz="2000" dirty="0"/>
              <a:t>swap</a:t>
            </a:r>
            <a:r>
              <a:rPr lang="zh-CN" altLang="en-US" sz="2000" dirty="0"/>
              <a:t>空间的作用</a:t>
            </a:r>
            <a:endParaRPr lang="en-US" altLang="zh-CN" sz="2000" dirty="0"/>
          </a:p>
          <a:p>
            <a:pPr>
              <a:buFont typeface="Wingdings" panose="05000000000000000000" pitchFamily="2" charset="2"/>
              <a:buChar char="Ø"/>
            </a:pPr>
            <a:r>
              <a:rPr lang="zh-CN" altLang="en-US" sz="2000" dirty="0"/>
              <a:t>当系统的物理内存不够用的时候，就需要将物理内存中的一部分空间释放出来，以供当前运行的程序使用。那些被释放的空间可能来自一些很长时间没有什么操作的程序，这些被释放的空间被临时保存到</a:t>
            </a:r>
            <a:r>
              <a:rPr lang="en-US" altLang="zh-CN" sz="2000" dirty="0"/>
              <a:t>swap</a:t>
            </a:r>
            <a:r>
              <a:rPr lang="zh-CN" altLang="en-US" sz="2000" dirty="0"/>
              <a:t>空间中，等到那些程序要运行时，再从</a:t>
            </a:r>
            <a:r>
              <a:rPr lang="en-US" altLang="zh-CN" sz="2000" dirty="0"/>
              <a:t>swap</a:t>
            </a:r>
            <a:r>
              <a:rPr lang="zh-CN" altLang="en-US" sz="2000" dirty="0"/>
              <a:t>中恢复保存的数据到内存中。这样，系统总是在物理内存不够时，才进行</a:t>
            </a:r>
            <a:r>
              <a:rPr lang="en-US" altLang="zh-CN" sz="2000" dirty="0"/>
              <a:t>swap</a:t>
            </a:r>
            <a:r>
              <a:rPr lang="zh-CN" altLang="en-US" sz="2000" dirty="0"/>
              <a:t>交换。</a:t>
            </a:r>
            <a:endParaRPr lang="en-US" altLang="zh-CN" sz="2000" dirty="0"/>
          </a:p>
          <a:p>
            <a:pPr>
              <a:buFont typeface="Wingdings" panose="05000000000000000000" pitchFamily="2" charset="2"/>
              <a:buChar char="Ø"/>
            </a:pPr>
            <a:r>
              <a:rPr lang="zh-CN" altLang="en-US" sz="2000" dirty="0"/>
              <a:t>有一点要声明的是，并不是所有从物理内存中交换出来的数据都会被放到</a:t>
            </a:r>
            <a:r>
              <a:rPr lang="en-US" altLang="zh-CN" sz="2000" dirty="0"/>
              <a:t>swap</a:t>
            </a:r>
            <a:r>
              <a:rPr lang="zh-CN" altLang="en-US" sz="2000" dirty="0"/>
              <a:t>中（如果这样的话，</a:t>
            </a:r>
            <a:r>
              <a:rPr lang="en-US" altLang="zh-CN" sz="2000" dirty="0"/>
              <a:t>swap</a:t>
            </a:r>
            <a:r>
              <a:rPr lang="zh-CN" altLang="en-US" sz="2000" dirty="0"/>
              <a:t>会不堪重负），有相当一部分的数据直接交换到文件系统</a:t>
            </a:r>
            <a:endParaRPr lang="en-US" altLang="zh-CN" sz="2000" dirty="0"/>
          </a:p>
          <a:p>
            <a:r>
              <a:rPr lang="zh-CN" altLang="en-US" sz="2000" dirty="0"/>
              <a:t>分区规则</a:t>
            </a:r>
            <a:endParaRPr lang="en-US" altLang="zh-CN" sz="2000" dirty="0"/>
          </a:p>
          <a:p>
            <a:pPr>
              <a:buFont typeface="Wingdings" panose="05000000000000000000" pitchFamily="2" charset="2"/>
              <a:buChar char="Ø"/>
            </a:pPr>
            <a:r>
              <a:rPr lang="en-US" altLang="zh-CN" sz="2000" dirty="0"/>
              <a:t> swap space </a:t>
            </a:r>
            <a:r>
              <a:rPr lang="zh-CN" altLang="en-US" sz="2000" dirty="0"/>
              <a:t>比内存要慢</a:t>
            </a:r>
            <a:r>
              <a:rPr lang="en-US" altLang="zh-CN" sz="2000" dirty="0"/>
              <a:t>5-6</a:t>
            </a:r>
            <a:r>
              <a:rPr lang="zh-CN" altLang="en-US" sz="2000" dirty="0"/>
              <a:t>个数量级</a:t>
            </a:r>
            <a:endParaRPr lang="en-US" altLang="zh-CN" sz="2000" dirty="0"/>
          </a:p>
          <a:p>
            <a:pPr>
              <a:buFont typeface="Wingdings" panose="05000000000000000000" pitchFamily="2" charset="2"/>
              <a:buChar char="Ø"/>
            </a:pPr>
            <a:r>
              <a:rPr lang="en-US" altLang="zh-CN" sz="2000" dirty="0"/>
              <a:t> </a:t>
            </a:r>
            <a:r>
              <a:rPr lang="zh-CN" altLang="en-US" sz="2000" dirty="0"/>
              <a:t>在安装时，系统会尝试将交换分区安装到磁盘外端</a:t>
            </a:r>
            <a:endParaRPr lang="en-US" altLang="zh-CN" sz="2000" dirty="0"/>
          </a:p>
          <a:p>
            <a:pPr>
              <a:buFont typeface="Wingdings" panose="05000000000000000000" pitchFamily="2" charset="2"/>
              <a:buChar char="Ø"/>
            </a:pPr>
            <a:r>
              <a:rPr lang="en-US" altLang="zh-CN" sz="2000" dirty="0"/>
              <a:t> </a:t>
            </a:r>
            <a:r>
              <a:rPr lang="zh-CN" altLang="en-US" sz="2000" dirty="0"/>
              <a:t>当有多个磁盘控制器时，在每个磁盘上都建立交换分区</a:t>
            </a:r>
            <a:endParaRPr lang="en-US" altLang="zh-CN" sz="2000" dirty="0"/>
          </a:p>
          <a:p>
            <a:pPr>
              <a:buFont typeface="Wingdings" panose="05000000000000000000" pitchFamily="2" charset="2"/>
              <a:buChar char="Ø"/>
            </a:pPr>
            <a:r>
              <a:rPr lang="zh-CN" altLang="en-US" sz="2000" dirty="0"/>
              <a:t>尽量将交换分区安装在访问最频繁的数据区附近</a:t>
            </a:r>
            <a:endParaRPr lang="zh-CN" altLang="en-US"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latin typeface="Bahnschrift SemiBold" panose="020B0502040204020203" pitchFamily="34" charset="0"/>
              </a:rPr>
              <a:t>第一章：</a:t>
            </a:r>
            <a:r>
              <a:rPr lang="en-US" altLang="zh-CN" sz="1800" dirty="0">
                <a:latin typeface="Bahnschrift SemiBold" panose="020B0502040204020203" pitchFamily="34" charset="0"/>
              </a:rPr>
              <a:t>Linux</a:t>
            </a:r>
            <a:r>
              <a:rPr lang="zh-CN" altLang="en-US" sz="1800" dirty="0">
                <a:latin typeface="Bahnschrift SemiBold" panose="020B0502040204020203" pitchFamily="34" charset="0"/>
              </a:rPr>
              <a:t>操作系统简介</a:t>
            </a:r>
            <a:endParaRPr lang="en-US" altLang="zh-CN" sz="1800" dirty="0">
              <a:latin typeface="Bahnschrift SemiBold" panose="020B0502040204020203" pitchFamily="34" charset="0"/>
            </a:endParaRPr>
          </a:p>
          <a:p>
            <a:r>
              <a:rPr lang="zh-CN" altLang="en-US" sz="1800" dirty="0">
                <a:latin typeface="Bahnschrift SemiBold" panose="020B0502040204020203" pitchFamily="34" charset="0"/>
              </a:rPr>
              <a:t>第二章：</a:t>
            </a:r>
            <a:r>
              <a:rPr lang="en-US" altLang="zh-CN" sz="1800" dirty="0">
                <a:latin typeface="Bahnschrift SemiBold" panose="020B0502040204020203" pitchFamily="34" charset="0"/>
              </a:rPr>
              <a:t>Linux</a:t>
            </a:r>
            <a:r>
              <a:rPr lang="zh-CN" altLang="en-US" sz="1800" dirty="0">
                <a:latin typeface="Bahnschrift SemiBold" panose="020B0502040204020203" pitchFamily="34" charset="0"/>
              </a:rPr>
              <a:t>操作系统安装和基本配置</a:t>
            </a:r>
            <a:endParaRPr lang="en-US" altLang="zh-CN" sz="1800" dirty="0">
              <a:latin typeface="Bahnschrift SemiBold" panose="020B0502040204020203" pitchFamily="34" charset="0"/>
            </a:endParaRPr>
          </a:p>
          <a:p>
            <a:r>
              <a:rPr lang="zh-CN" altLang="en-US" sz="1800" dirty="0">
                <a:latin typeface="Bahnschrift SemiBold" panose="020B0502040204020203" pitchFamily="34" charset="0"/>
              </a:rPr>
              <a:t>第三章：</a:t>
            </a:r>
            <a:r>
              <a:rPr lang="en-US" altLang="zh-CN" sz="1800" dirty="0">
                <a:latin typeface="Bahnschrift SemiBold" panose="020B0502040204020203" pitchFamily="34" charset="0"/>
              </a:rPr>
              <a:t>Linux</a:t>
            </a:r>
            <a:r>
              <a:rPr lang="zh-CN" altLang="en-US" sz="1800" dirty="0">
                <a:latin typeface="Bahnschrift SemiBold" panose="020B0502040204020203" pitchFamily="34" charset="0"/>
              </a:rPr>
              <a:t>操作系统的文件系统结构</a:t>
            </a:r>
            <a:endParaRPr lang="en-US" altLang="zh-CN" sz="1800" dirty="0">
              <a:latin typeface="Bahnschrift SemiBold" panose="020B0502040204020203" pitchFamily="34" charset="0"/>
            </a:endParaRPr>
          </a:p>
          <a:p>
            <a:r>
              <a:rPr lang="zh-CN" altLang="en-US" sz="1800" dirty="0">
                <a:latin typeface="Bahnschrift SemiBold" panose="020B0502040204020203" pitchFamily="34" charset="0"/>
              </a:rPr>
              <a:t>第四章：</a:t>
            </a:r>
            <a:r>
              <a:rPr lang="en-US" altLang="zh-CN" sz="1800" dirty="0">
                <a:latin typeface="Bahnschrift SemiBold" panose="020B0502040204020203" pitchFamily="34" charset="0"/>
              </a:rPr>
              <a:t>Linux</a:t>
            </a:r>
            <a:r>
              <a:rPr lang="zh-CN" altLang="en-US" sz="1800" dirty="0">
                <a:latin typeface="Bahnschrift SemiBold" panose="020B0502040204020203" pitchFamily="34" charset="0"/>
              </a:rPr>
              <a:t>操作系统的用户管理</a:t>
            </a:r>
            <a:endParaRPr lang="en-US" altLang="zh-CN" sz="1800" dirty="0">
              <a:latin typeface="Bahnschrift SemiBold" panose="020B0502040204020203" pitchFamily="34" charset="0"/>
            </a:endParaRPr>
          </a:p>
          <a:p>
            <a:r>
              <a:rPr lang="zh-CN" altLang="en-US" sz="1800" dirty="0">
                <a:latin typeface="Bahnschrift SemiBold" panose="020B0502040204020203" pitchFamily="34" charset="0"/>
              </a:rPr>
              <a:t>第五章：</a:t>
            </a:r>
            <a:r>
              <a:rPr lang="en-US" altLang="zh-CN" sz="1800" dirty="0">
                <a:latin typeface="Bahnschrift SemiBold" panose="020B0502040204020203" pitchFamily="34" charset="0"/>
              </a:rPr>
              <a:t>Linux</a:t>
            </a:r>
            <a:r>
              <a:rPr lang="zh-CN" altLang="en-US" sz="1800" dirty="0">
                <a:latin typeface="Bahnschrift SemiBold" panose="020B0502040204020203" pitchFamily="34" charset="0"/>
              </a:rPr>
              <a:t>操作系统的命令详解</a:t>
            </a:r>
            <a:endParaRPr lang="en-US" altLang="zh-CN" sz="1800" dirty="0">
              <a:latin typeface="Bahnschrift SemiBold" panose="020B0502040204020203" pitchFamily="34" charset="0"/>
            </a:endParaRPr>
          </a:p>
          <a:p>
            <a:pPr marL="0" indent="0">
              <a:buFont typeface="Arial" panose="020B0604020202020204" pitchFamily="34" charset="0"/>
              <a:buNone/>
            </a:pPr>
            <a:endParaRPr lang="zh-CN" altLang="en-US" sz="1800" dirty="0">
              <a:latin typeface="Bahnschrift SemiBold" panose="020B0502040204020203" pitchFamily="34" charset="0"/>
            </a:endParaRPr>
          </a:p>
        </p:txBody>
      </p:sp>
      <p:sp>
        <p:nvSpPr>
          <p:cNvPr id="5" name="标题 1"/>
          <p:cNvSpPr txBox="1"/>
          <p:nvPr/>
        </p:nvSpPr>
        <p:spPr>
          <a:xfrm>
            <a:off x="838200" y="365126"/>
            <a:ext cx="10515600" cy="7268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大纲</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2.9 Linux</a:t>
            </a:r>
            <a:r>
              <a:rPr lang="zh-CN" altLang="en-US" dirty="0"/>
              <a:t>系统</a:t>
            </a:r>
            <a:r>
              <a:rPr lang="en-US" altLang="zh-CN" dirty="0"/>
              <a:t>/</a:t>
            </a:r>
            <a:r>
              <a:rPr lang="zh-CN" altLang="en-US" dirty="0"/>
              <a:t>根分区介绍</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752354" y="1412112"/>
            <a:ext cx="9861631" cy="5346522"/>
          </a:xfr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859241"/>
          </a:xfrm>
        </p:spPr>
        <p:txBody>
          <a:bodyPr/>
          <a:lstStyle/>
          <a:p>
            <a:r>
              <a:rPr lang="en-US" altLang="zh-CN" dirty="0"/>
              <a:t>2.10 Linux </a:t>
            </a:r>
            <a:r>
              <a:rPr lang="zh-CN" altLang="en-US" dirty="0"/>
              <a:t>操作系统安装简解</a:t>
            </a:r>
            <a:endParaRPr lang="zh-CN" altLang="en-US" dirty="0"/>
          </a:p>
        </p:txBody>
      </p:sp>
      <p:sp>
        <p:nvSpPr>
          <p:cNvPr id="3" name="内容占位符 2"/>
          <p:cNvSpPr>
            <a:spLocks noGrp="1"/>
          </p:cNvSpPr>
          <p:nvPr>
            <p:ph idx="1"/>
          </p:nvPr>
        </p:nvSpPr>
        <p:spPr>
          <a:xfrm>
            <a:off x="838200" y="1387098"/>
            <a:ext cx="10515600" cy="4789865"/>
          </a:xfrm>
        </p:spPr>
        <p:txBody>
          <a:bodyPr/>
          <a:lstStyle/>
          <a:p>
            <a:r>
              <a:rPr lang="zh-CN" altLang="en-US" dirty="0"/>
              <a:t>开机快速按</a:t>
            </a:r>
            <a:r>
              <a:rPr lang="en-US" altLang="zh-CN" dirty="0"/>
              <a:t>F2</a:t>
            </a:r>
            <a:r>
              <a:rPr lang="zh-CN" altLang="en-US" dirty="0"/>
              <a:t>，进入启动盘管理界面，选择</a:t>
            </a:r>
            <a:r>
              <a:rPr lang="en-US" altLang="zh-CN" dirty="0"/>
              <a:t>CDROM</a:t>
            </a:r>
            <a:r>
              <a:rPr lang="zh-CN" altLang="en-US" dirty="0"/>
              <a:t>启动</a:t>
            </a:r>
            <a:endParaRPr lang="en-US" altLang="zh-CN" dirty="0"/>
          </a:p>
          <a:p>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39479" y="1862287"/>
            <a:ext cx="7399348" cy="479174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2.10.1 </a:t>
            </a:r>
            <a:r>
              <a:rPr lang="zh-CN" altLang="en-US" dirty="0"/>
              <a:t>使用上下键选择</a:t>
            </a:r>
            <a:r>
              <a:rPr lang="en-US" altLang="zh-CN" dirty="0"/>
              <a:t>Install CentOS 7</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928006" y="1937418"/>
            <a:ext cx="6306430" cy="3724795"/>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2.10.2 </a:t>
            </a:r>
            <a:r>
              <a:rPr lang="zh-CN" altLang="en-US" dirty="0"/>
              <a:t>选择系统使用语言</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200" y="1825625"/>
            <a:ext cx="7689430" cy="4513182"/>
          </a:xfr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2.10.3 </a:t>
            </a:r>
            <a:r>
              <a:rPr lang="zh-CN" altLang="en-US" dirty="0"/>
              <a:t>系统安装整体配置界面</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200" y="1825625"/>
            <a:ext cx="7872234" cy="4351338"/>
          </a:xfr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2.10.4 </a:t>
            </a:r>
            <a:r>
              <a:rPr lang="zh-CN" altLang="en-US" dirty="0"/>
              <a:t>日期与时区选择</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201" y="1825624"/>
            <a:ext cx="8350662" cy="4683663"/>
          </a:xfr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2.10.5 </a:t>
            </a:r>
            <a:r>
              <a:rPr lang="zh-CN" altLang="en-US" dirty="0"/>
              <a:t>磁盘选择及磁盘配置选项</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200" y="1817876"/>
            <a:ext cx="6175505" cy="4351338"/>
          </a:xfr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2.10.6 </a:t>
            </a:r>
            <a:r>
              <a:rPr lang="zh-CN" altLang="en-US" dirty="0"/>
              <a:t>磁盘手动分区界面</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200" y="1872119"/>
            <a:ext cx="5893875" cy="4351338"/>
          </a:xfr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2.10.7 </a:t>
            </a:r>
            <a:r>
              <a:rPr lang="zh-CN" altLang="en-US" dirty="0"/>
              <a:t>磁盘分区创建及挂载点选择</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200" y="1918615"/>
            <a:ext cx="5832279" cy="4351338"/>
          </a:xfr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2.10.8 swap</a:t>
            </a:r>
            <a:r>
              <a:rPr lang="zh-CN" altLang="en-US" dirty="0"/>
              <a:t>分区创建</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200" y="1690688"/>
            <a:ext cx="5841599" cy="4351338"/>
          </a:xfr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0" y="1825625"/>
            <a:ext cx="10515600" cy="4351338"/>
          </a:xfrm>
        </p:spPr>
        <p:txBody>
          <a:bodyPr anchor="ctr"/>
          <a:lstStyle/>
          <a:p>
            <a:pPr marL="0" indent="0" algn="ctr">
              <a:buNone/>
            </a:pPr>
            <a:r>
              <a:rPr lang="zh-CN" altLang="en-US" dirty="0"/>
              <a:t>第一章：</a:t>
            </a:r>
            <a:r>
              <a:rPr lang="en-US" altLang="zh-CN" dirty="0"/>
              <a:t>Linux</a:t>
            </a:r>
            <a:r>
              <a:rPr lang="zh-CN" altLang="en-US" dirty="0"/>
              <a:t>操作系统简介</a:t>
            </a:r>
            <a:endParaRPr lang="zh-CN" altLang="en-US" dirty="0"/>
          </a:p>
        </p:txBody>
      </p:sp>
      <p:sp>
        <p:nvSpPr>
          <p:cNvPr id="4" name="标题 1"/>
          <p:cNvSpPr txBox="1"/>
          <p:nvPr/>
        </p:nvSpPr>
        <p:spPr>
          <a:xfrm>
            <a:off x="838200" y="365126"/>
            <a:ext cx="10515600" cy="7268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第一章：</a:t>
            </a:r>
            <a:r>
              <a:rPr lang="en-US" altLang="zh-CN" dirty="0"/>
              <a:t>Linux</a:t>
            </a:r>
            <a:r>
              <a:rPr lang="zh-CN" altLang="en-US" dirty="0"/>
              <a:t>操作系统简介</a:t>
            </a:r>
            <a:endParaRPr lang="zh-CN" altLang="en-US" dirty="0"/>
          </a:p>
          <a:p>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2.10.9 </a:t>
            </a:r>
            <a:r>
              <a:rPr lang="zh-CN" altLang="en-US" dirty="0"/>
              <a:t>基本分区完毕提交结果</a:t>
            </a:r>
            <a:endParaRPr lang="zh-CN" altLang="en-US" dirty="0"/>
          </a:p>
        </p:txBody>
      </p:sp>
      <p:pic>
        <p:nvPicPr>
          <p:cNvPr id="6" name="内容占位符 5"/>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200" y="1988358"/>
            <a:ext cx="5845679" cy="4351338"/>
          </a:xfr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2.10.10 </a:t>
            </a:r>
            <a:r>
              <a:rPr lang="zh-CN" altLang="en-US" dirty="0"/>
              <a:t>安装前的配置完毕点击开始安装</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200" y="1690688"/>
            <a:ext cx="5008360" cy="4351338"/>
          </a:xfr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2.10.11 </a:t>
            </a:r>
            <a:r>
              <a:rPr lang="zh-CN" altLang="en-US" dirty="0"/>
              <a:t>配置</a:t>
            </a:r>
            <a:r>
              <a:rPr lang="en-US" altLang="zh-CN" dirty="0"/>
              <a:t>root</a:t>
            </a:r>
            <a:r>
              <a:rPr lang="zh-CN" altLang="en-US" dirty="0"/>
              <a:t>密码</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200" y="1748134"/>
            <a:ext cx="4966388" cy="4351338"/>
          </a:xfr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2.10.12 </a:t>
            </a:r>
            <a:r>
              <a:rPr lang="zh-CN" altLang="en-US" dirty="0"/>
              <a:t>安装完毕进行重启</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050527" y="1690688"/>
            <a:ext cx="6154377" cy="4351338"/>
          </a:xfr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2.10.13 </a:t>
            </a:r>
            <a:r>
              <a:rPr lang="zh-CN" altLang="en-US" dirty="0"/>
              <a:t>系统已经安装完毕登录使用</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200" y="1690688"/>
            <a:ext cx="7855357" cy="4351338"/>
          </a:xfr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5352769"/>
          </a:xfrm>
        </p:spPr>
        <p:txBody>
          <a:bodyPr>
            <a:normAutofit/>
          </a:bodyPr>
          <a:lstStyle/>
          <a:p>
            <a:r>
              <a:rPr lang="zh-CN" altLang="en-US" sz="4000" dirty="0"/>
              <a:t>第三章：</a:t>
            </a:r>
            <a:r>
              <a:rPr lang="en-US" altLang="zh-CN" sz="4000" dirty="0"/>
              <a:t>Linux</a:t>
            </a:r>
            <a:r>
              <a:rPr lang="zh-CN" altLang="en-US" sz="4000" dirty="0"/>
              <a:t>操作系统的文件系统及其结构</a:t>
            </a:r>
            <a:endParaRPr lang="zh-CN" altLang="en-US" sz="40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 </a:t>
            </a:r>
            <a:r>
              <a:rPr lang="zh-CN" altLang="en-US" dirty="0"/>
              <a:t>文件与目录的基本概念</a:t>
            </a:r>
            <a:endParaRPr lang="zh-CN" altLang="en-US" dirty="0"/>
          </a:p>
        </p:txBody>
      </p:sp>
      <p:sp>
        <p:nvSpPr>
          <p:cNvPr id="3" name="内容占位符 2"/>
          <p:cNvSpPr>
            <a:spLocks noGrp="1"/>
          </p:cNvSpPr>
          <p:nvPr>
            <p:ph idx="1"/>
          </p:nvPr>
        </p:nvSpPr>
        <p:spPr/>
        <p:txBody>
          <a:bodyPr/>
          <a:lstStyle/>
          <a:p>
            <a:r>
              <a:rPr lang="zh-CN" altLang="en-US" dirty="0"/>
              <a:t>文件：是用来存储信息的基本结构，它是被命名（文件名）的存储在某种介质（磁盘，光盘，磁带等）上的一组信息的集合。</a:t>
            </a:r>
            <a:endParaRPr lang="en-US" altLang="zh-CN" dirty="0"/>
          </a:p>
          <a:p>
            <a:r>
              <a:rPr lang="zh-CN" altLang="en-US" dirty="0"/>
              <a:t>从技术上讲，文件不能存贮任何数据，它只是一个用来指向它们相应的索引节点（</a:t>
            </a:r>
            <a:r>
              <a:rPr lang="en-US" altLang="zh-CN" dirty="0" err="1"/>
              <a:t>inode</a:t>
            </a:r>
            <a:r>
              <a:rPr lang="zh-CN" altLang="en-US" dirty="0"/>
              <a:t>）的名字，索引节点包含了文件的真正信息。</a:t>
            </a:r>
            <a:endParaRPr lang="en-US" altLang="zh-CN" dirty="0"/>
          </a:p>
          <a:p>
            <a:r>
              <a:rPr lang="zh-CN" altLang="en-US" dirty="0"/>
              <a:t>文件名：是文件的标识，由字母，数字，下划线，圆点组成。</a:t>
            </a:r>
            <a:endParaRPr lang="en-US" altLang="zh-CN" dirty="0"/>
          </a:p>
          <a:p>
            <a:r>
              <a:rPr lang="zh-CN" altLang="en-US" dirty="0"/>
              <a:t>扩展名：为了便于识别和管理，用扩展名作为文件名的一部分，中间</a:t>
            </a:r>
            <a:r>
              <a:rPr lang="en-US" altLang="zh-CN" dirty="0"/>
              <a:t>.</a:t>
            </a:r>
            <a:r>
              <a:rPr lang="zh-CN" altLang="en-US" dirty="0"/>
              <a:t>隔开</a:t>
            </a:r>
            <a:endParaRPr lang="en-US" altLang="zh-CN" dirty="0"/>
          </a:p>
          <a:p>
            <a:r>
              <a:rPr lang="zh-CN" altLang="en-US" dirty="0"/>
              <a:t>目录文件：用来管理和组织大量的文件，常称为目录</a:t>
            </a:r>
            <a:endParaRPr lang="en-US" altLang="zh-CN" dirty="0"/>
          </a:p>
          <a:p>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文件系统基本概念</a:t>
            </a:r>
            <a:endParaRPr lang="zh-CN" altLang="en-US" dirty="0"/>
          </a:p>
        </p:txBody>
      </p:sp>
      <p:sp>
        <p:nvSpPr>
          <p:cNvPr id="3" name="内容占位符 2"/>
          <p:cNvSpPr>
            <a:spLocks noGrp="1"/>
          </p:cNvSpPr>
          <p:nvPr>
            <p:ph idx="1"/>
          </p:nvPr>
        </p:nvSpPr>
        <p:spPr/>
        <p:txBody>
          <a:bodyPr>
            <a:normAutofit fontScale="85000" lnSpcReduction="10000"/>
          </a:bodyPr>
          <a:lstStyle/>
          <a:p>
            <a:r>
              <a:rPr lang="zh-CN" altLang="en-US" sz="2000" dirty="0"/>
              <a:t>文件系统是包括在一个磁盘（包括光盘，软盘，闪盘及其它存储设备）或分区的目录结构；一个可应用的磁盘设备可以包含一个或多个文件系统；如果您想进入一个文件系统，首先您要作的是（</a:t>
            </a:r>
            <a:r>
              <a:rPr lang="en-US" altLang="zh-CN" sz="2000" dirty="0"/>
              <a:t>mount</a:t>
            </a:r>
            <a:r>
              <a:rPr lang="zh-CN" altLang="en-US" sz="2000" dirty="0"/>
              <a:t>）文件系统；为了挂载（</a:t>
            </a:r>
            <a:r>
              <a:rPr lang="en-US" altLang="zh-CN" sz="2000" dirty="0"/>
              <a:t>mount</a:t>
            </a:r>
            <a:r>
              <a:rPr lang="zh-CN" altLang="en-US" sz="2000" dirty="0"/>
              <a:t>）文件系统，您必须指定一个挂载点；</a:t>
            </a:r>
            <a:endParaRPr lang="en-US" altLang="zh-CN" sz="2000" dirty="0"/>
          </a:p>
          <a:p>
            <a:r>
              <a:rPr lang="zh-CN" altLang="en-US" sz="2000" dirty="0"/>
              <a:t>文件系统是在一个磁盘（包括光盘，软盘，闪盘及其它存储设备）或分区组织文件的方法，如</a:t>
            </a:r>
            <a:r>
              <a:rPr lang="en-US" altLang="zh-CN" sz="2000" dirty="0"/>
              <a:t>NTFS</a:t>
            </a:r>
            <a:r>
              <a:rPr lang="zh-CN" altLang="en-US" sz="2000" dirty="0"/>
              <a:t>或</a:t>
            </a:r>
            <a:r>
              <a:rPr lang="en-US" altLang="zh-CN" sz="2000" dirty="0"/>
              <a:t>FAT</a:t>
            </a:r>
            <a:r>
              <a:rPr lang="zh-CN" altLang="en-US" sz="2000" dirty="0"/>
              <a:t>；</a:t>
            </a:r>
            <a:endParaRPr lang="en-US" altLang="zh-CN" sz="2000" dirty="0"/>
          </a:p>
          <a:p>
            <a:r>
              <a:rPr lang="zh-CN" altLang="en-US" sz="2000" dirty="0"/>
              <a:t>文件系统时文件的数据结构或组织方法。在</a:t>
            </a:r>
            <a:r>
              <a:rPr lang="en-US" altLang="zh-CN" sz="2000" dirty="0"/>
              <a:t>Linux</a:t>
            </a:r>
            <a:r>
              <a:rPr lang="zh-CN" altLang="en-US" sz="2000" dirty="0"/>
              <a:t>中，文件系统涉及两个非常独特的事情，目录树或在磁盘或分区上文件的排列；文件系统是基于操作系统的，建立在磁盘媒质上的可见体系结构，例如这种结构对于一个</a:t>
            </a:r>
            <a:r>
              <a:rPr lang="en-US" altLang="zh-CN" sz="2000" dirty="0"/>
              <a:t>Linux</a:t>
            </a:r>
            <a:r>
              <a:rPr lang="zh-CN" altLang="en-US" sz="2000" dirty="0"/>
              <a:t>用户来说可以用</a:t>
            </a:r>
            <a:r>
              <a:rPr lang="en-US" altLang="zh-CN" sz="2000" dirty="0"/>
              <a:t>ls</a:t>
            </a:r>
            <a:r>
              <a:rPr lang="zh-CN" altLang="en-US" sz="2000" dirty="0"/>
              <a:t>或其它工具可以看到；</a:t>
            </a:r>
            <a:endParaRPr lang="en-US" altLang="zh-CN" sz="2000" dirty="0"/>
          </a:p>
          <a:p>
            <a:r>
              <a:rPr lang="zh-CN" altLang="en-US" sz="2000" dirty="0"/>
              <a:t>文件系统时基于被划分的存储设备上的逻辑上单位上的一种定义文件的命名，存储，组织及取出的方法；</a:t>
            </a:r>
            <a:endParaRPr lang="en-US" altLang="zh-CN" sz="2000" dirty="0"/>
          </a:p>
          <a:p>
            <a:r>
              <a:rPr lang="zh-CN" altLang="en-US" sz="2000" dirty="0"/>
              <a:t>在计算机业，一个文件系统是有组织存储文件或数据的方法，目的是易于查询和存取。文件系统是基于一个存储设备，比如硬盘或光盘，并且包含文件文件物理位置的维护；也可以说文件系统也是虚拟数据或网络数据存储的方法，比如</a:t>
            </a:r>
            <a:r>
              <a:rPr lang="en-US" altLang="zh-CN" sz="2000" dirty="0"/>
              <a:t>NFS</a:t>
            </a:r>
            <a:endParaRPr lang="zh-CN" altLang="en-US" sz="20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 Linux</a:t>
            </a:r>
            <a:r>
              <a:rPr lang="zh-CN" altLang="en-US" dirty="0"/>
              <a:t>文件系统类型</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sz="1800" dirty="0"/>
              <a:t>ext2  </a:t>
            </a:r>
            <a:r>
              <a:rPr lang="zh-CN" altLang="en-US" sz="1800" dirty="0"/>
              <a:t>文件系统</a:t>
            </a:r>
            <a:endParaRPr lang="en-US" altLang="zh-CN" sz="1800" dirty="0"/>
          </a:p>
          <a:p>
            <a:r>
              <a:rPr lang="en-US" altLang="zh-CN" sz="1800" dirty="0"/>
              <a:t> ext2</a:t>
            </a:r>
            <a:r>
              <a:rPr lang="zh-CN" altLang="en-US" sz="1800" dirty="0"/>
              <a:t>文件系统应该说是</a:t>
            </a:r>
            <a:r>
              <a:rPr lang="en-US" altLang="zh-CN" sz="1800" dirty="0"/>
              <a:t>Linux</a:t>
            </a:r>
            <a:r>
              <a:rPr lang="zh-CN" altLang="en-US" sz="1800" dirty="0"/>
              <a:t>正宗的文件系统，早期的</a:t>
            </a:r>
            <a:r>
              <a:rPr lang="en-US" altLang="zh-CN" sz="1800" dirty="0"/>
              <a:t>Linux</a:t>
            </a:r>
            <a:r>
              <a:rPr lang="zh-CN" altLang="en-US" sz="1800" dirty="0"/>
              <a:t>都是用</a:t>
            </a:r>
            <a:r>
              <a:rPr lang="en-US" altLang="zh-CN" sz="1800" dirty="0"/>
              <a:t>ext2</a:t>
            </a:r>
            <a:r>
              <a:rPr lang="zh-CN" altLang="en-US" sz="1800" dirty="0"/>
              <a:t>，但随着技术的发展，大多</a:t>
            </a:r>
            <a:r>
              <a:rPr lang="en-US" altLang="zh-CN" sz="1800" dirty="0"/>
              <a:t>Linux</a:t>
            </a:r>
            <a:r>
              <a:rPr lang="zh-CN" altLang="en-US" sz="1800" dirty="0"/>
              <a:t>的发行版本目前并不用这个文件系统了；之前</a:t>
            </a:r>
            <a:r>
              <a:rPr lang="en-US" altLang="zh-CN" sz="1800" dirty="0" err="1"/>
              <a:t>Redhat</a:t>
            </a:r>
            <a:r>
              <a:rPr lang="zh-CN" altLang="en-US" sz="1800" dirty="0"/>
              <a:t>和</a:t>
            </a:r>
            <a:r>
              <a:rPr lang="en-US" altLang="zh-CN" sz="1800" dirty="0"/>
              <a:t>Fedora</a:t>
            </a:r>
            <a:r>
              <a:rPr lang="zh-CN" altLang="en-US" sz="1800" dirty="0"/>
              <a:t>大多都建议用</a:t>
            </a:r>
            <a:r>
              <a:rPr lang="en-US" altLang="zh-CN" sz="1800" dirty="0"/>
              <a:t>ext4</a:t>
            </a:r>
            <a:r>
              <a:rPr lang="zh-CN" altLang="en-US" sz="1800" dirty="0"/>
              <a:t>，</a:t>
            </a:r>
            <a:r>
              <a:rPr lang="en-US" altLang="zh-CN" sz="1800" dirty="0"/>
              <a:t>ext4</a:t>
            </a:r>
            <a:r>
              <a:rPr lang="zh-CN" altLang="en-US" sz="1800" dirty="0"/>
              <a:t>文件系统是由</a:t>
            </a:r>
            <a:r>
              <a:rPr lang="en-US" altLang="zh-CN" sz="1800" dirty="0"/>
              <a:t>ext2</a:t>
            </a:r>
            <a:r>
              <a:rPr lang="zh-CN" altLang="en-US" sz="1800" dirty="0"/>
              <a:t>和</a:t>
            </a:r>
            <a:r>
              <a:rPr lang="en-US" altLang="zh-CN" sz="1800" dirty="0"/>
              <a:t>ext3</a:t>
            </a:r>
            <a:r>
              <a:rPr lang="zh-CN" altLang="en-US" sz="1800" dirty="0"/>
              <a:t>发展而来的。</a:t>
            </a:r>
            <a:endParaRPr lang="en-US" altLang="zh-CN" sz="1800" dirty="0"/>
          </a:p>
          <a:p>
            <a:r>
              <a:rPr lang="en-US" altLang="zh-CN" sz="1800" dirty="0"/>
              <a:t> ext3 </a:t>
            </a:r>
            <a:r>
              <a:rPr lang="zh-CN" altLang="en-US" sz="1800" dirty="0"/>
              <a:t>是一个用于</a:t>
            </a:r>
            <a:r>
              <a:rPr lang="en-US" altLang="zh-CN" sz="1800" dirty="0"/>
              <a:t>Linux</a:t>
            </a:r>
            <a:r>
              <a:rPr lang="zh-CN" altLang="en-US" sz="1800" dirty="0"/>
              <a:t>的日志文件系统，</a:t>
            </a:r>
            <a:r>
              <a:rPr lang="en-US" altLang="zh-CN" sz="1800" dirty="0"/>
              <a:t>ext3</a:t>
            </a:r>
            <a:r>
              <a:rPr lang="zh-CN" altLang="en-US" sz="1800" dirty="0"/>
              <a:t>支持大文件；但不支持反删除操作</a:t>
            </a:r>
            <a:endParaRPr lang="en-US" altLang="zh-CN" sz="1800" dirty="0"/>
          </a:p>
          <a:p>
            <a:r>
              <a:rPr lang="en-US" altLang="zh-CN" sz="1800" dirty="0"/>
              <a:t> ext4 </a:t>
            </a:r>
            <a:r>
              <a:rPr lang="zh-CN" altLang="en-US" sz="1800" dirty="0"/>
              <a:t>在功能与</a:t>
            </a:r>
            <a:r>
              <a:rPr lang="en-US" altLang="zh-CN" sz="1800" dirty="0"/>
              <a:t>ext3</a:t>
            </a:r>
            <a:r>
              <a:rPr lang="zh-CN" altLang="en-US" sz="1800" dirty="0"/>
              <a:t>在功能上非常相似，但支持大文件系统，提高了对碎片的抵抗力，有更高的性能以及更好的时间戳。</a:t>
            </a:r>
            <a:endParaRPr lang="en-US" altLang="zh-CN" sz="1800" dirty="0"/>
          </a:p>
          <a:p>
            <a:r>
              <a:rPr lang="en-US" altLang="zh-CN" sz="1800" dirty="0" err="1"/>
              <a:t>xfs</a:t>
            </a:r>
            <a:r>
              <a:rPr lang="en-US" altLang="zh-CN" sz="1800" dirty="0"/>
              <a:t> </a:t>
            </a:r>
            <a:r>
              <a:rPr lang="zh-CN" altLang="en-US" sz="1800" dirty="0"/>
              <a:t>文件系统</a:t>
            </a:r>
            <a:endParaRPr lang="en-US" altLang="zh-CN" sz="1800" dirty="0"/>
          </a:p>
          <a:p>
            <a:r>
              <a:rPr lang="en-US" altLang="zh-CN" sz="1800" dirty="0"/>
              <a:t> centos7</a:t>
            </a:r>
            <a:r>
              <a:rPr lang="zh-CN" altLang="en-US" sz="1800" dirty="0"/>
              <a:t>开始，预设的文件系统就由原来的</a:t>
            </a:r>
            <a:r>
              <a:rPr lang="en-US" altLang="zh-CN" sz="1800" dirty="0"/>
              <a:t>ext4</a:t>
            </a:r>
            <a:r>
              <a:rPr lang="zh-CN" altLang="en-US" sz="1800" dirty="0"/>
              <a:t>变成</a:t>
            </a:r>
            <a:r>
              <a:rPr lang="en-US" altLang="zh-CN" sz="1800" dirty="0" err="1"/>
              <a:t>xfs</a:t>
            </a:r>
            <a:r>
              <a:rPr lang="zh-CN" altLang="en-US" sz="1800" dirty="0"/>
              <a:t>文件系统了，因为</a:t>
            </a:r>
            <a:r>
              <a:rPr lang="en-US" altLang="zh-CN" sz="1800" dirty="0"/>
              <a:t>EXT</a:t>
            </a:r>
            <a:r>
              <a:rPr lang="zh-CN" altLang="en-US" sz="1800" dirty="0"/>
              <a:t>文件系统家族对于文件格式化方法，是采用预先规划出所有</a:t>
            </a:r>
            <a:r>
              <a:rPr lang="en-US" altLang="zh-CN" sz="1800" dirty="0" err="1"/>
              <a:t>inode</a:t>
            </a:r>
            <a:r>
              <a:rPr lang="en-US" altLang="zh-CN" sz="1800" dirty="0"/>
              <a:t>/block/metadata</a:t>
            </a:r>
            <a:r>
              <a:rPr lang="zh-CN" altLang="en-US" sz="1800" dirty="0"/>
              <a:t>，然后未来系统可以直接取用，这种方法在磁盘的容量不大的时候还可以，但随着磁盘容量到达</a:t>
            </a:r>
            <a:r>
              <a:rPr lang="en-US" altLang="zh-CN" sz="1800" dirty="0"/>
              <a:t>TB</a:t>
            </a:r>
            <a:r>
              <a:rPr lang="zh-CN" altLang="en-US" sz="1800" dirty="0"/>
              <a:t>级，格式化将耗费大量时间，而</a:t>
            </a:r>
            <a:r>
              <a:rPr lang="en-US" altLang="zh-CN" sz="1800" dirty="0" err="1"/>
              <a:t>xfs</a:t>
            </a:r>
            <a:r>
              <a:rPr lang="zh-CN" altLang="en-US" sz="1800" dirty="0"/>
              <a:t>文件系统更适合高容量磁盘。</a:t>
            </a:r>
            <a:endParaRPr lang="en-US" altLang="zh-CN" sz="1800" dirty="0"/>
          </a:p>
          <a:p>
            <a:r>
              <a:rPr lang="en-US" altLang="zh-CN" sz="1800" dirty="0"/>
              <a:t> </a:t>
            </a:r>
            <a:r>
              <a:rPr lang="en-US" altLang="zh-CN" sz="1800" dirty="0" err="1"/>
              <a:t>xfs</a:t>
            </a:r>
            <a:r>
              <a:rPr lang="zh-CN" altLang="en-US" sz="1800" dirty="0"/>
              <a:t>是一个日志式文件系统，在资料的分布上主要分为三个部分</a:t>
            </a:r>
            <a:r>
              <a:rPr lang="en-US" altLang="zh-CN" sz="1800" dirty="0"/>
              <a:t>:</a:t>
            </a:r>
            <a:r>
              <a:rPr lang="zh-CN" altLang="en-US" sz="1800" dirty="0"/>
              <a:t>资料区（</a:t>
            </a:r>
            <a:r>
              <a:rPr lang="en-US" altLang="zh-CN" sz="1800" dirty="0"/>
              <a:t>data section</a:t>
            </a:r>
            <a:r>
              <a:rPr lang="zh-CN" altLang="en-US" sz="1800" dirty="0"/>
              <a:t>），文件系统活动登录区（</a:t>
            </a:r>
            <a:r>
              <a:rPr lang="en-US" altLang="zh-CN" sz="1800" dirty="0"/>
              <a:t>log section</a:t>
            </a:r>
            <a:r>
              <a:rPr lang="zh-CN" altLang="en-US" sz="1800" dirty="0"/>
              <a:t>）和实时运作区（</a:t>
            </a:r>
            <a:r>
              <a:rPr lang="en-US" altLang="zh-CN" sz="1800" dirty="0" err="1"/>
              <a:t>realtime</a:t>
            </a:r>
            <a:r>
              <a:rPr lang="en-US" altLang="zh-CN" sz="1800" dirty="0"/>
              <a:t> section</a:t>
            </a:r>
            <a:r>
              <a:rPr lang="zh-CN" altLang="en-US" sz="1800" dirty="0"/>
              <a:t>）</a:t>
            </a:r>
            <a:endParaRPr lang="zh-CN" altLang="en-US" sz="18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3.4 </a:t>
            </a:r>
            <a:r>
              <a:rPr lang="zh-CN" altLang="en-US" dirty="0"/>
              <a:t>常用文件系统比较</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629582" y="980848"/>
            <a:ext cx="10134600" cy="4513342"/>
          </a:xfr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021" y="5577072"/>
            <a:ext cx="9942161" cy="60015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29582" y="406306"/>
            <a:ext cx="10724958" cy="574542"/>
          </a:xfrm>
        </p:spPr>
        <p:txBody>
          <a:bodyPr/>
          <a:lstStyle/>
          <a:p>
            <a:r>
              <a:rPr lang="en-US" altLang="zh-CN" dirty="0"/>
              <a:t>1.1 Linux</a:t>
            </a:r>
            <a:r>
              <a:rPr lang="zh-CN" altLang="en-US" dirty="0"/>
              <a:t>操作系统起源</a:t>
            </a:r>
            <a:endParaRPr lang="zh-CN" altLang="en-US" dirty="0"/>
          </a:p>
        </p:txBody>
      </p:sp>
      <p:sp>
        <p:nvSpPr>
          <p:cNvPr id="7" name="内容占位符 6"/>
          <p:cNvSpPr>
            <a:spLocks noGrp="1"/>
          </p:cNvSpPr>
          <p:nvPr>
            <p:ph idx="1"/>
          </p:nvPr>
        </p:nvSpPr>
        <p:spPr/>
        <p:txBody>
          <a:bodyPr>
            <a:normAutofit/>
          </a:bodyPr>
          <a:lstStyle/>
          <a:p>
            <a:r>
              <a:rPr lang="en-US" altLang="zh-CN" sz="1800" dirty="0"/>
              <a:t>Linux</a:t>
            </a:r>
            <a:r>
              <a:rPr lang="zh-CN" altLang="en-US" sz="1800" dirty="0"/>
              <a:t>是一个诞生于网络，成长于网络且成熟于网络的操作系统。</a:t>
            </a:r>
            <a:endParaRPr lang="en-US" altLang="zh-CN" sz="1800" dirty="0"/>
          </a:p>
          <a:p>
            <a:r>
              <a:rPr lang="en-US" altLang="zh-CN" sz="1800" dirty="0"/>
              <a:t>1991</a:t>
            </a:r>
            <a:r>
              <a:rPr lang="zh-CN" altLang="en-US" sz="1800" dirty="0"/>
              <a:t>年，芬兰大学生</a:t>
            </a:r>
            <a:r>
              <a:rPr lang="en-US" altLang="zh-CN" sz="1800" dirty="0"/>
              <a:t>Linus Torvalds</a:t>
            </a:r>
            <a:r>
              <a:rPr lang="zh-CN" altLang="en-US" sz="1800" dirty="0"/>
              <a:t>萌发了开发一个自由的</a:t>
            </a:r>
            <a:r>
              <a:rPr lang="en-US" altLang="zh-CN" sz="1800" dirty="0"/>
              <a:t>UNIX</a:t>
            </a:r>
            <a:r>
              <a:rPr lang="zh-CN" altLang="en-US" sz="1800" dirty="0"/>
              <a:t>操作系统的想法，当年</a:t>
            </a:r>
            <a:r>
              <a:rPr lang="en-US" altLang="zh-CN" sz="1800" dirty="0"/>
              <a:t>Linux</a:t>
            </a:r>
            <a:r>
              <a:rPr lang="zh-CN" altLang="en-US" sz="1800" dirty="0"/>
              <a:t>诞生，为了不让这个羽毛未丰的操作系统夭折，</a:t>
            </a:r>
            <a:r>
              <a:rPr lang="en-US" altLang="zh-CN" sz="1800" dirty="0"/>
              <a:t>Linux</a:t>
            </a:r>
            <a:r>
              <a:rPr lang="zh-CN" altLang="en-US" sz="1800" dirty="0"/>
              <a:t>将自己的作品</a:t>
            </a:r>
            <a:r>
              <a:rPr lang="en-US" altLang="zh-CN" sz="1800" dirty="0"/>
              <a:t>Linux</a:t>
            </a:r>
            <a:r>
              <a:rPr lang="zh-CN" altLang="en-US" sz="1800" dirty="0"/>
              <a:t>通过</a:t>
            </a:r>
            <a:r>
              <a:rPr lang="en-US" altLang="zh-CN" sz="1800" dirty="0"/>
              <a:t>Internet</a:t>
            </a:r>
            <a:r>
              <a:rPr lang="zh-CN" altLang="en-US" sz="1800" dirty="0"/>
              <a:t>发布。从此一大批知名的，不知名的</a:t>
            </a:r>
            <a:r>
              <a:rPr lang="en-US" altLang="zh-CN" sz="1800" dirty="0"/>
              <a:t>hack</a:t>
            </a:r>
            <a:r>
              <a:rPr lang="zh-CN" altLang="en-US" sz="1800" dirty="0"/>
              <a:t>，编程人员加入到开发过程中来，</a:t>
            </a:r>
            <a:r>
              <a:rPr lang="en-US" altLang="zh-CN" sz="1800" dirty="0"/>
              <a:t>Linux</a:t>
            </a:r>
            <a:r>
              <a:rPr lang="zh-CN" altLang="en-US" sz="1800" dirty="0"/>
              <a:t>逐渐成长起来。</a:t>
            </a:r>
            <a:endParaRPr lang="en-US" altLang="zh-CN" sz="1800" dirty="0"/>
          </a:p>
          <a:p>
            <a:r>
              <a:rPr lang="en-US" altLang="zh-CN" sz="1800" dirty="0"/>
              <a:t>Linux</a:t>
            </a:r>
            <a:r>
              <a:rPr lang="zh-CN" altLang="en-US" sz="1800" dirty="0"/>
              <a:t>一开始是要求所有的源码必须公开，并且任何人均不得从</a:t>
            </a:r>
            <a:r>
              <a:rPr lang="en-US" altLang="zh-CN" sz="1800" dirty="0"/>
              <a:t>Linux</a:t>
            </a:r>
            <a:r>
              <a:rPr lang="zh-CN" altLang="en-US" sz="1800" dirty="0"/>
              <a:t>交易中获利。然而这种纯粹的自由软件的理想对于</a:t>
            </a:r>
            <a:r>
              <a:rPr lang="en-US" altLang="zh-CN" sz="1800" dirty="0"/>
              <a:t>Linux</a:t>
            </a:r>
            <a:r>
              <a:rPr lang="zh-CN" altLang="en-US" sz="1800" dirty="0"/>
              <a:t>的普及和发展是不利的，于是</a:t>
            </a:r>
            <a:r>
              <a:rPr lang="en-US" altLang="zh-CN" sz="1800" dirty="0"/>
              <a:t>Linux</a:t>
            </a:r>
            <a:r>
              <a:rPr lang="zh-CN" altLang="en-US" sz="1800" dirty="0"/>
              <a:t>开始转向，成为</a:t>
            </a:r>
            <a:r>
              <a:rPr lang="en-US" altLang="zh-CN" sz="1800" dirty="0"/>
              <a:t>GNU</a:t>
            </a:r>
            <a:r>
              <a:rPr lang="zh-CN" altLang="en-US" sz="1800" dirty="0"/>
              <a:t>阵营中的主要一员。</a:t>
            </a:r>
            <a:endParaRPr lang="en-US" altLang="zh-CN" sz="1800" dirty="0"/>
          </a:p>
          <a:p>
            <a:r>
              <a:rPr lang="en-US" altLang="zh-CN" sz="1800" dirty="0"/>
              <a:t>Linux</a:t>
            </a:r>
            <a:r>
              <a:rPr lang="zh-CN" altLang="en-US" sz="1800" dirty="0"/>
              <a:t>只是内核，即操作系统中允许用户的软件与硬件通信的那部分。</a:t>
            </a:r>
            <a:endParaRPr lang="en-US" altLang="zh-CN" sz="1800" dirty="0"/>
          </a:p>
          <a:p>
            <a:r>
              <a:rPr lang="en-US" altLang="zh-CN" sz="1800" dirty="0"/>
              <a:t>Linux</a:t>
            </a:r>
            <a:r>
              <a:rPr lang="zh-CN" altLang="en-US" sz="1800" dirty="0"/>
              <a:t>生产商借网络爱好者升级的内核，通过优化，增加功能出售各个版本</a:t>
            </a:r>
            <a:endParaRPr lang="en-US" altLang="zh-CN" sz="1800" dirty="0"/>
          </a:p>
          <a:p>
            <a:pPr marL="0" indent="0">
              <a:buNone/>
            </a:pPr>
            <a:r>
              <a:rPr lang="en-US" altLang="zh-CN" sz="1800" dirty="0"/>
              <a:t>      </a:t>
            </a:r>
            <a:r>
              <a:rPr lang="zh-CN" altLang="en-US" sz="1800" dirty="0"/>
              <a:t>的</a:t>
            </a:r>
            <a:r>
              <a:rPr lang="en-US" altLang="zh-CN" sz="1800" dirty="0"/>
              <a:t>Linux</a:t>
            </a:r>
            <a:r>
              <a:rPr lang="zh-CN" altLang="en-US" sz="1800" dirty="0"/>
              <a:t>操作系统。</a:t>
            </a:r>
            <a:endParaRPr lang="en-US" altLang="zh-CN" sz="1800" dirty="0"/>
          </a:p>
          <a:p>
            <a:pPr marL="0" indent="0">
              <a:buNone/>
            </a:pPr>
            <a:endParaRPr lang="en-US" altLang="zh-CN" sz="1800"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616644" y="3876338"/>
            <a:ext cx="2575356" cy="2575356"/>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3.5 </a:t>
            </a:r>
            <a:r>
              <a:rPr lang="zh-CN" altLang="en-US" dirty="0"/>
              <a:t>文件系统的创建</a:t>
            </a:r>
            <a:endParaRPr lang="zh-CN" altLang="en-US" dirty="0"/>
          </a:p>
        </p:txBody>
      </p:sp>
      <p:sp>
        <p:nvSpPr>
          <p:cNvPr id="3" name="内容占位符 2"/>
          <p:cNvSpPr>
            <a:spLocks noGrp="1"/>
          </p:cNvSpPr>
          <p:nvPr>
            <p:ph idx="1"/>
          </p:nvPr>
        </p:nvSpPr>
        <p:spPr/>
        <p:txBody>
          <a:bodyPr/>
          <a:lstStyle/>
          <a:p>
            <a:r>
              <a:rPr lang="zh-CN" altLang="en-US" dirty="0"/>
              <a:t>文件系统的创建</a:t>
            </a:r>
            <a:endParaRPr lang="en-US" altLang="zh-CN" dirty="0"/>
          </a:p>
          <a:p>
            <a:pPr marL="0" indent="0">
              <a:buNone/>
            </a:pPr>
            <a:r>
              <a:rPr lang="en-US" altLang="zh-CN" dirty="0"/>
              <a:t>     </a:t>
            </a:r>
            <a:r>
              <a:rPr lang="zh-CN" altLang="en-US" dirty="0"/>
              <a:t>这个过程是存储设备建立文件系统的过程，一般也被称为格式化或初始化，通过一些初始化工具来进行。一般的情况下每个类型的操作系统都有这方面的工具。在</a:t>
            </a:r>
            <a:r>
              <a:rPr lang="en-US" altLang="zh-CN" dirty="0"/>
              <a:t>Linux</a:t>
            </a:r>
            <a:r>
              <a:rPr lang="zh-CN" altLang="en-US" dirty="0"/>
              <a:t>中有</a:t>
            </a:r>
            <a:r>
              <a:rPr lang="en-US" altLang="zh-CN" dirty="0" err="1"/>
              <a:t>mkfs</a:t>
            </a:r>
            <a:r>
              <a:rPr lang="zh-CN" altLang="en-US" dirty="0"/>
              <a:t>系列工具</a:t>
            </a:r>
            <a:endParaRPr lang="en-US" altLang="zh-CN" dirty="0"/>
          </a:p>
          <a:p>
            <a:r>
              <a:rPr lang="zh-CN" altLang="en-US" dirty="0"/>
              <a:t>创建方法</a:t>
            </a:r>
            <a:endParaRPr lang="en-US" altLang="zh-CN" dirty="0"/>
          </a:p>
          <a:p>
            <a:pPr marL="0" indent="0">
              <a:buNone/>
            </a:pPr>
            <a:r>
              <a:rPr lang="en-US" altLang="zh-CN" dirty="0"/>
              <a:t>   </a:t>
            </a:r>
            <a:r>
              <a:rPr lang="zh-CN" altLang="en-US" dirty="0"/>
              <a:t>以系统第二块硬盘为例：</a:t>
            </a:r>
            <a:r>
              <a:rPr lang="en-US" altLang="zh-CN" dirty="0"/>
              <a:t>/dev/</a:t>
            </a:r>
            <a:r>
              <a:rPr lang="en-US" altLang="zh-CN" dirty="0" err="1"/>
              <a:t>sdb</a:t>
            </a:r>
            <a:endParaRPr lang="en-US" altLang="zh-CN" dirty="0"/>
          </a:p>
          <a:p>
            <a:pPr marL="0" indent="0">
              <a:buNone/>
            </a:pPr>
            <a:r>
              <a:rPr lang="en-US" altLang="zh-CN" dirty="0"/>
              <a:t>    </a:t>
            </a:r>
            <a:r>
              <a:rPr lang="zh-CN" altLang="en-US" dirty="0"/>
              <a:t>分区：</a:t>
            </a:r>
            <a:r>
              <a:rPr lang="en-US" altLang="zh-CN" dirty="0"/>
              <a:t>#</a:t>
            </a:r>
            <a:r>
              <a:rPr lang="en-US" altLang="zh-CN" dirty="0" err="1"/>
              <a:t>fdisk</a:t>
            </a:r>
            <a:r>
              <a:rPr lang="en-US" altLang="zh-CN" dirty="0"/>
              <a:t> /dev/</a:t>
            </a:r>
            <a:r>
              <a:rPr lang="en-US" altLang="zh-CN" dirty="0" err="1"/>
              <a:t>sdb</a:t>
            </a:r>
            <a:endParaRPr lang="en-US" altLang="zh-CN" dirty="0"/>
          </a:p>
          <a:p>
            <a:pPr marL="0" indent="0">
              <a:buNone/>
            </a:pPr>
            <a:r>
              <a:rPr lang="en-US" altLang="zh-CN" dirty="0"/>
              <a:t>    </a:t>
            </a:r>
            <a:r>
              <a:rPr lang="zh-CN" altLang="en-US" dirty="0"/>
              <a:t>分区完毕后，硬盘识别为 </a:t>
            </a:r>
            <a:r>
              <a:rPr lang="en-US" altLang="zh-CN" dirty="0"/>
              <a:t>/dev/sdb1</a:t>
            </a:r>
            <a:endParaRPr lang="en-US" altLang="zh-CN" dirty="0"/>
          </a:p>
          <a:p>
            <a:pPr marL="0" indent="0">
              <a:buNone/>
            </a:pPr>
            <a:r>
              <a:rPr lang="en-US" altLang="zh-CN" dirty="0"/>
              <a:t>    </a:t>
            </a:r>
            <a:r>
              <a:rPr lang="zh-CN" altLang="en-US" dirty="0"/>
              <a:t>文件系统创建： </a:t>
            </a:r>
            <a:r>
              <a:rPr lang="en-US" altLang="zh-CN" dirty="0"/>
              <a:t>#</a:t>
            </a:r>
            <a:r>
              <a:rPr lang="en-US" altLang="zh-CN" dirty="0" err="1"/>
              <a:t>mkfs</a:t>
            </a:r>
            <a:r>
              <a:rPr lang="en-US" altLang="zh-CN" dirty="0"/>
              <a:t> –t </a:t>
            </a:r>
            <a:r>
              <a:rPr lang="zh-CN" altLang="en-US" dirty="0"/>
              <a:t>文件系统类型 </a:t>
            </a:r>
            <a:r>
              <a:rPr lang="en-US" altLang="zh-CN" dirty="0"/>
              <a:t>/dev/sdb1</a:t>
            </a:r>
            <a:endParaRPr lang="zh-CN"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3.6 Linux</a:t>
            </a:r>
            <a:r>
              <a:rPr lang="zh-CN" altLang="en-US" dirty="0"/>
              <a:t>系统的文件结构</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073749" y="1282315"/>
            <a:ext cx="9595413" cy="4571216"/>
          </a:xfr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3.6.1 Linux</a:t>
            </a:r>
            <a:r>
              <a:rPr lang="zh-CN" altLang="en-US" dirty="0"/>
              <a:t>文件类型的定义</a:t>
            </a:r>
            <a:endParaRPr lang="zh-CN" altLang="en-US" dirty="0"/>
          </a:p>
        </p:txBody>
      </p:sp>
      <p:sp>
        <p:nvSpPr>
          <p:cNvPr id="3" name="内容占位符 2"/>
          <p:cNvSpPr>
            <a:spLocks noGrp="1"/>
          </p:cNvSpPr>
          <p:nvPr>
            <p:ph idx="1"/>
          </p:nvPr>
        </p:nvSpPr>
        <p:spPr>
          <a:xfrm>
            <a:off x="484679" y="1116799"/>
            <a:ext cx="10974069" cy="5230735"/>
          </a:xfrm>
        </p:spPr>
        <p:txBody>
          <a:bodyPr/>
          <a:lstStyle/>
          <a:p>
            <a:r>
              <a:rPr lang="zh-CN" altLang="en-US" sz="1600" dirty="0"/>
              <a:t>普通文件</a:t>
            </a:r>
            <a:endParaRPr lang="en-US" altLang="zh-CN" sz="1600" dirty="0"/>
          </a:p>
          <a:p>
            <a:pPr lvl="1">
              <a:buFont typeface="Wingdings" panose="05000000000000000000" pitchFamily="2" charset="2"/>
              <a:buChar char="Ø"/>
            </a:pPr>
            <a:r>
              <a:rPr lang="en-US" altLang="zh-CN" sz="1600" dirty="0"/>
              <a:t>  </a:t>
            </a:r>
            <a:r>
              <a:rPr lang="zh-CN" altLang="en-US" sz="1600" dirty="0"/>
              <a:t>文本文件：</a:t>
            </a:r>
            <a:r>
              <a:rPr lang="en-US" altLang="zh-CN" sz="1600" dirty="0"/>
              <a:t>ASCII</a:t>
            </a:r>
            <a:r>
              <a:rPr lang="zh-CN" altLang="en-US" sz="1600" dirty="0"/>
              <a:t>码形式存储</a:t>
            </a:r>
            <a:endParaRPr lang="en-US" altLang="zh-CN" sz="1600" dirty="0"/>
          </a:p>
          <a:p>
            <a:pPr marL="457200" lvl="1" indent="0">
              <a:buNone/>
            </a:pPr>
            <a:r>
              <a:rPr lang="en-US" altLang="zh-CN" sz="1600" dirty="0"/>
              <a:t>     -</a:t>
            </a:r>
            <a:r>
              <a:rPr lang="zh-CN" altLang="en-US" sz="1600" dirty="0"/>
              <a:t>开头，如：</a:t>
            </a:r>
            <a:r>
              <a:rPr lang="en-US" altLang="zh-CN" sz="1600" dirty="0"/>
              <a:t>-</a:t>
            </a:r>
            <a:r>
              <a:rPr lang="en-US" altLang="zh-CN" sz="1600" dirty="0" err="1"/>
              <a:t>rw</a:t>
            </a:r>
            <a:r>
              <a:rPr lang="en-US" altLang="zh-CN" sz="1600" dirty="0"/>
              <a:t>-r--r--     1 root       </a:t>
            </a:r>
            <a:r>
              <a:rPr lang="en-US" altLang="zh-CN" sz="1600" dirty="0" err="1"/>
              <a:t>root</a:t>
            </a:r>
            <a:r>
              <a:rPr lang="en-US" altLang="zh-CN" sz="1600" dirty="0"/>
              <a:t>        3690 Mar    8 11:18 x</a:t>
            </a:r>
            <a:endParaRPr lang="en-US" altLang="zh-CN" sz="1600" dirty="0"/>
          </a:p>
          <a:p>
            <a:pPr lvl="1">
              <a:buFont typeface="Wingdings" panose="05000000000000000000" pitchFamily="2" charset="2"/>
              <a:buChar char="Ø"/>
            </a:pPr>
            <a:r>
              <a:rPr lang="en-US" altLang="zh-CN" sz="1600" dirty="0"/>
              <a:t>  </a:t>
            </a:r>
            <a:r>
              <a:rPr lang="zh-CN" altLang="en-US" sz="1600" dirty="0"/>
              <a:t>二进制文件：以二进制形式存储在计算机中，不可直接读，要通过相应的软件读取</a:t>
            </a:r>
            <a:endParaRPr lang="en-US" altLang="zh-CN" sz="1600" dirty="0"/>
          </a:p>
          <a:p>
            <a:pPr marL="457200" lvl="1" indent="0">
              <a:buNone/>
            </a:pPr>
            <a:r>
              <a:rPr lang="en-US" altLang="zh-CN" sz="1600" dirty="0"/>
              <a:t>     -</a:t>
            </a:r>
            <a:r>
              <a:rPr lang="zh-CN" altLang="en-US" sz="1600" dirty="0"/>
              <a:t>开头，如：</a:t>
            </a:r>
            <a:r>
              <a:rPr lang="en-US" altLang="zh-CN" sz="1600" dirty="0"/>
              <a:t>-</a:t>
            </a:r>
            <a:r>
              <a:rPr lang="en-US" altLang="zh-CN" sz="1600" dirty="0" err="1"/>
              <a:t>rwxrwxrwx</a:t>
            </a:r>
            <a:r>
              <a:rPr lang="en-US" altLang="zh-CN" sz="1600" dirty="0"/>
              <a:t>    1 root        </a:t>
            </a:r>
            <a:r>
              <a:rPr lang="en-US" altLang="zh-CN" sz="1600" dirty="0" err="1"/>
              <a:t>root</a:t>
            </a:r>
            <a:r>
              <a:rPr lang="en-US" altLang="zh-CN" sz="1600" dirty="0"/>
              <a:t>       87897 Jul    9 2021 x.sh</a:t>
            </a:r>
            <a:endParaRPr lang="en-US" altLang="zh-CN" sz="1600" dirty="0"/>
          </a:p>
          <a:p>
            <a:pPr marL="228600" lvl="1">
              <a:spcBef>
                <a:spcPts val="1000"/>
              </a:spcBef>
            </a:pPr>
            <a:r>
              <a:rPr lang="zh-CN" altLang="en-US" sz="1600" dirty="0"/>
              <a:t>目录文件：</a:t>
            </a:r>
            <a:r>
              <a:rPr lang="en-US" altLang="zh-CN" sz="1600" dirty="0"/>
              <a:t>d</a:t>
            </a:r>
            <a:r>
              <a:rPr lang="zh-CN" altLang="en-US" sz="1600" dirty="0"/>
              <a:t>字母开头</a:t>
            </a:r>
            <a:endParaRPr lang="en-US" altLang="zh-CN" sz="1600" dirty="0"/>
          </a:p>
          <a:p>
            <a:pPr marL="457200" lvl="1" indent="0">
              <a:buNone/>
            </a:pPr>
            <a:r>
              <a:rPr lang="en-US" altLang="zh-CN" sz="1600" dirty="0"/>
              <a:t>      </a:t>
            </a:r>
            <a:r>
              <a:rPr lang="zh-CN" altLang="en-US" sz="1600" dirty="0"/>
              <a:t>如</a:t>
            </a:r>
            <a:r>
              <a:rPr lang="en-US" altLang="zh-CN" sz="1600" dirty="0"/>
              <a:t>: </a:t>
            </a:r>
            <a:r>
              <a:rPr lang="en-US" altLang="zh-CN" sz="1600" dirty="0" err="1"/>
              <a:t>drwxr</a:t>
            </a:r>
            <a:r>
              <a:rPr lang="en-US" altLang="zh-CN" sz="1600" dirty="0"/>
              <a:t>-</a:t>
            </a:r>
            <a:r>
              <a:rPr lang="en-US" altLang="zh-CN" sz="1600" dirty="0" err="1"/>
              <a:t>xr</a:t>
            </a:r>
            <a:r>
              <a:rPr lang="en-US" altLang="zh-CN" sz="1600" dirty="0"/>
              <a:t>-x        2  root        </a:t>
            </a:r>
            <a:r>
              <a:rPr lang="en-US" altLang="zh-CN" sz="1600" dirty="0" err="1"/>
              <a:t>root</a:t>
            </a:r>
            <a:r>
              <a:rPr lang="en-US" altLang="zh-CN" sz="1600" dirty="0"/>
              <a:t>             4096  Aug   2  2020 bin</a:t>
            </a:r>
            <a:endParaRPr lang="en-US" altLang="zh-CN" sz="1600" dirty="0"/>
          </a:p>
          <a:p>
            <a:pPr marL="228600" lvl="1">
              <a:spcBef>
                <a:spcPts val="1000"/>
              </a:spcBef>
            </a:pPr>
            <a:r>
              <a:rPr lang="zh-CN" altLang="en-US" sz="1600" dirty="0"/>
              <a:t>设备文件</a:t>
            </a:r>
            <a:endParaRPr lang="en-US" altLang="zh-CN" sz="1600" dirty="0"/>
          </a:p>
          <a:p>
            <a:pPr lvl="1">
              <a:buFont typeface="Wingdings" panose="05000000000000000000" pitchFamily="2" charset="2"/>
              <a:buChar char="Ø"/>
            </a:pPr>
            <a:r>
              <a:rPr lang="zh-CN" altLang="en-US" sz="1600" dirty="0"/>
              <a:t>块设备文件：</a:t>
            </a:r>
            <a:r>
              <a:rPr lang="en-US" altLang="zh-CN" sz="1600" dirty="0"/>
              <a:t>b</a:t>
            </a:r>
            <a:r>
              <a:rPr lang="zh-CN" altLang="en-US" sz="1600" dirty="0"/>
              <a:t>字母开头</a:t>
            </a:r>
            <a:endParaRPr lang="en-US" altLang="zh-CN" sz="1600" dirty="0"/>
          </a:p>
          <a:p>
            <a:pPr marL="457200" lvl="1" indent="0">
              <a:buNone/>
            </a:pPr>
            <a:r>
              <a:rPr lang="en-US" altLang="zh-CN" sz="1600" dirty="0"/>
              <a:t>  </a:t>
            </a:r>
            <a:r>
              <a:rPr lang="zh-CN" altLang="en-US" sz="1600" dirty="0"/>
              <a:t>如</a:t>
            </a:r>
            <a:r>
              <a:rPr lang="en-US" altLang="zh-CN" sz="1600" dirty="0"/>
              <a:t>: </a:t>
            </a:r>
            <a:r>
              <a:rPr lang="en-US" altLang="zh-CN" sz="1600" dirty="0" err="1"/>
              <a:t>brw</a:t>
            </a:r>
            <a:r>
              <a:rPr lang="en-US" altLang="zh-CN" sz="1600" dirty="0"/>
              <a:t>-</a:t>
            </a:r>
            <a:r>
              <a:rPr lang="en-US" altLang="zh-CN" sz="1600" dirty="0" err="1"/>
              <a:t>rw</a:t>
            </a:r>
            <a:r>
              <a:rPr lang="en-US" altLang="zh-CN" sz="1600" dirty="0"/>
              <a:t>----      1 root         disk         3</a:t>
            </a:r>
            <a:r>
              <a:rPr lang="zh-CN" altLang="en-US" sz="1600" dirty="0"/>
              <a:t>，</a:t>
            </a:r>
            <a:r>
              <a:rPr lang="en-US" altLang="zh-CN" sz="1600" dirty="0"/>
              <a:t>       1  Jan  30   2021  sda1</a:t>
            </a:r>
            <a:endParaRPr lang="en-US" altLang="zh-CN" sz="1600" dirty="0"/>
          </a:p>
          <a:p>
            <a:pPr lvl="1">
              <a:buFont typeface="Wingdings" panose="05000000000000000000" pitchFamily="2" charset="2"/>
              <a:buChar char="Ø"/>
            </a:pPr>
            <a:r>
              <a:rPr lang="zh-CN" altLang="en-US" sz="1600" dirty="0"/>
              <a:t>字符设备文件：</a:t>
            </a:r>
            <a:r>
              <a:rPr lang="en-US" altLang="zh-CN" sz="1600" dirty="0"/>
              <a:t>c</a:t>
            </a:r>
            <a:r>
              <a:rPr lang="zh-CN" altLang="en-US" sz="1600" dirty="0"/>
              <a:t>字母开头</a:t>
            </a:r>
            <a:endParaRPr lang="en-US" altLang="zh-CN" sz="1600" dirty="0"/>
          </a:p>
          <a:p>
            <a:pPr marL="457200" lvl="1" indent="0">
              <a:buNone/>
            </a:pPr>
            <a:r>
              <a:rPr lang="en-US" altLang="zh-CN" sz="1600" dirty="0"/>
              <a:t>  </a:t>
            </a:r>
            <a:r>
              <a:rPr lang="zh-CN" altLang="en-US" sz="1600" dirty="0"/>
              <a:t>如：</a:t>
            </a:r>
            <a:r>
              <a:rPr lang="en-US" altLang="zh-CN" sz="1600" dirty="0" err="1"/>
              <a:t>crw</a:t>
            </a:r>
            <a:r>
              <a:rPr lang="en-US" altLang="zh-CN" sz="1600" dirty="0"/>
              <a:t>-------     1 root        </a:t>
            </a:r>
            <a:r>
              <a:rPr lang="en-US" altLang="zh-CN" sz="1600" dirty="0" err="1"/>
              <a:t>root</a:t>
            </a:r>
            <a:r>
              <a:rPr lang="en-US" altLang="zh-CN" sz="1600" dirty="0"/>
              <a:t>         4</a:t>
            </a:r>
            <a:r>
              <a:rPr lang="zh-CN" altLang="en-US" sz="1600" dirty="0"/>
              <a:t>，</a:t>
            </a:r>
            <a:r>
              <a:rPr lang="en-US" altLang="zh-CN" sz="1600" dirty="0"/>
              <a:t>        1  Jul   31   12:40  tty1 </a:t>
            </a:r>
            <a:endParaRPr lang="zh-CN" altLang="en-US" sz="16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3.6.2 Linux</a:t>
            </a:r>
            <a:r>
              <a:rPr lang="zh-CN" altLang="en-US" dirty="0"/>
              <a:t>文件权限的定义</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199" y="1126842"/>
            <a:ext cx="7599071" cy="1719070"/>
          </a:xfr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582" y="3143199"/>
            <a:ext cx="9937831" cy="2740211"/>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3.6.3 </a:t>
            </a:r>
            <a:r>
              <a:rPr lang="zh-CN" altLang="en-US" dirty="0"/>
              <a:t>系统目录内容介绍</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20445" y="1145331"/>
            <a:ext cx="9822084" cy="4919241"/>
          </a:xfr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3.6.3 </a:t>
            </a:r>
            <a:r>
              <a:rPr lang="zh-CN" altLang="en-US" dirty="0"/>
              <a:t>系统目录内容介绍</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784934" y="1144993"/>
            <a:ext cx="9486418" cy="5081287"/>
          </a:xfr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6012526"/>
          </a:xfrm>
        </p:spPr>
        <p:txBody>
          <a:bodyPr/>
          <a:lstStyle/>
          <a:p>
            <a:pPr algn="ctr"/>
            <a:r>
              <a:rPr lang="zh-CN" altLang="en-US" dirty="0"/>
              <a:t>第四章</a:t>
            </a:r>
            <a:r>
              <a:rPr lang="en-US" altLang="zh-CN" dirty="0"/>
              <a:t>: Linux</a:t>
            </a:r>
            <a:r>
              <a:rPr lang="zh-CN" altLang="en-US" dirty="0"/>
              <a:t>操作系统的用户管理</a:t>
            </a:r>
            <a:endParaRPr lang="zh-CN" alt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4.1 Linux</a:t>
            </a:r>
            <a:r>
              <a:rPr lang="zh-CN" altLang="en-US" dirty="0"/>
              <a:t>系统用户与任务的关系</a:t>
            </a:r>
            <a:endParaRPr lang="zh-CN" altLang="en-US" dirty="0"/>
          </a:p>
        </p:txBody>
      </p:sp>
      <p:sp>
        <p:nvSpPr>
          <p:cNvPr id="3" name="内容占位符 2"/>
          <p:cNvSpPr>
            <a:spLocks noGrp="1"/>
          </p:cNvSpPr>
          <p:nvPr>
            <p:ph idx="1"/>
          </p:nvPr>
        </p:nvSpPr>
        <p:spPr/>
        <p:txBody>
          <a:bodyPr>
            <a:normAutofit fontScale="92500" lnSpcReduction="20000"/>
          </a:bodyPr>
          <a:lstStyle/>
          <a:p>
            <a:r>
              <a:rPr lang="zh-CN" altLang="en-US" sz="2000" dirty="0"/>
              <a:t>理解</a:t>
            </a:r>
            <a:r>
              <a:rPr lang="en-US" altLang="zh-CN" sz="2000" dirty="0"/>
              <a:t>Linux</a:t>
            </a:r>
            <a:r>
              <a:rPr lang="zh-CN" altLang="en-US" sz="2000" dirty="0"/>
              <a:t>的单用户多任务，多用户多任务概念</a:t>
            </a:r>
            <a:endParaRPr lang="en-US" altLang="zh-CN" sz="2000" dirty="0"/>
          </a:p>
          <a:p>
            <a:pPr>
              <a:buFont typeface="Wingdings" panose="05000000000000000000" pitchFamily="2" charset="2"/>
              <a:buChar char="Ø"/>
            </a:pPr>
            <a:r>
              <a:rPr lang="en-US" altLang="zh-CN" sz="2000" dirty="0"/>
              <a:t> Linux </a:t>
            </a:r>
            <a:r>
              <a:rPr lang="zh-CN" altLang="en-US" sz="2000" dirty="0"/>
              <a:t>的单用户多任务</a:t>
            </a:r>
            <a:endParaRPr lang="en-US" altLang="zh-CN" sz="2000" dirty="0"/>
          </a:p>
          <a:p>
            <a:pPr marL="0" indent="0">
              <a:buNone/>
            </a:pPr>
            <a:r>
              <a:rPr lang="en-US" altLang="zh-CN" sz="2000" dirty="0"/>
              <a:t>	</a:t>
            </a:r>
            <a:r>
              <a:rPr lang="zh-CN" altLang="en-US" sz="2000" dirty="0"/>
              <a:t>单用户多任务；一个用户，为了完成工作，执行了多个任务；当然其它的人还能以远程登录过来，也能做其它的工作</a:t>
            </a:r>
            <a:endParaRPr lang="en-US" altLang="zh-CN" sz="2000" dirty="0"/>
          </a:p>
          <a:p>
            <a:pPr>
              <a:buFont typeface="Wingdings" panose="05000000000000000000" pitchFamily="2" charset="2"/>
              <a:buChar char="Ø"/>
            </a:pPr>
            <a:r>
              <a:rPr lang="en-US" altLang="zh-CN" sz="2000" dirty="0"/>
              <a:t> Linux</a:t>
            </a:r>
            <a:r>
              <a:rPr lang="zh-CN" altLang="en-US" sz="2000" dirty="0"/>
              <a:t>的多用户，多任务</a:t>
            </a:r>
            <a:endParaRPr lang="en-US" altLang="zh-CN" sz="2000" dirty="0"/>
          </a:p>
          <a:p>
            <a:pPr marL="0" indent="0">
              <a:buNone/>
            </a:pPr>
            <a:r>
              <a:rPr lang="en-US" altLang="zh-CN" sz="2000" dirty="0"/>
              <a:t>	</a:t>
            </a:r>
            <a:r>
              <a:rPr lang="zh-CN" altLang="en-US" sz="2000" dirty="0"/>
              <a:t>举个例子，比如一台服务器，上面有</a:t>
            </a:r>
            <a:r>
              <a:rPr lang="en-US" altLang="zh-CN" sz="2000" dirty="0"/>
              <a:t>FTP</a:t>
            </a:r>
            <a:r>
              <a:rPr lang="zh-CN" altLang="en-US" sz="2000" dirty="0"/>
              <a:t>用户，系统管理员，</a:t>
            </a:r>
            <a:r>
              <a:rPr lang="en-US" altLang="zh-CN" sz="2000" dirty="0"/>
              <a:t>web</a:t>
            </a:r>
            <a:r>
              <a:rPr lang="zh-CN" altLang="en-US" sz="2000" dirty="0"/>
              <a:t>用户，常规普通用户等，在同一时刻，有的可能在上传软件包管理子站；在与此同时，可能还会有系统管理员在维护系统；不同用户所具有的权限也不同，要完成不同的任务需要不同的用户，也可以说不同的用户，可能完成的工作也不一样；</a:t>
            </a:r>
            <a:endParaRPr lang="en-US" altLang="zh-CN" sz="2000" dirty="0"/>
          </a:p>
          <a:p>
            <a:pPr marL="0" indent="0">
              <a:buNone/>
            </a:pPr>
            <a:r>
              <a:rPr lang="en-US" altLang="zh-CN" sz="2000" dirty="0"/>
              <a:t>	</a:t>
            </a:r>
            <a:r>
              <a:rPr lang="zh-CN" altLang="en-US" sz="2000" dirty="0"/>
              <a:t>值得注意的是：多用户多任务并不是大家同时挤到一起在一台机器的键盘和显示器前来操作机器，多用户可能通过远程登录来进行，比如对服务器的远程控制，只要有用户权限任何人都是可以上去操作或访问的；</a:t>
            </a:r>
            <a:endParaRPr lang="zh-CN" altLang="en-US" sz="20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 Linux</a:t>
            </a:r>
            <a:r>
              <a:rPr lang="zh-CN" altLang="en-US" dirty="0"/>
              <a:t>系统用户和组的概念</a:t>
            </a:r>
            <a:endParaRPr lang="zh-CN" altLang="en-US" dirty="0"/>
          </a:p>
        </p:txBody>
      </p:sp>
      <p:sp>
        <p:nvSpPr>
          <p:cNvPr id="3" name="内容占位符 2"/>
          <p:cNvSpPr>
            <a:spLocks noGrp="1"/>
          </p:cNvSpPr>
          <p:nvPr>
            <p:ph idx="1"/>
          </p:nvPr>
        </p:nvSpPr>
        <p:spPr>
          <a:xfrm>
            <a:off x="629582" y="1213064"/>
            <a:ext cx="10515600" cy="4806669"/>
          </a:xfrm>
        </p:spPr>
        <p:txBody>
          <a:bodyPr>
            <a:normAutofit fontScale="85000" lnSpcReduction="10000"/>
          </a:bodyPr>
          <a:lstStyle/>
          <a:p>
            <a:r>
              <a:rPr lang="zh-CN" altLang="en-US" sz="1800" dirty="0"/>
              <a:t>用户（</a:t>
            </a:r>
            <a:r>
              <a:rPr lang="en-US" altLang="zh-CN" sz="1800" dirty="0"/>
              <a:t>user</a:t>
            </a:r>
            <a:r>
              <a:rPr lang="zh-CN" altLang="en-US" sz="1800" dirty="0"/>
              <a:t>）的概念</a:t>
            </a:r>
            <a:endParaRPr lang="en-US" altLang="zh-CN" sz="1800" dirty="0"/>
          </a:p>
          <a:p>
            <a:pPr marL="0" indent="0">
              <a:buNone/>
            </a:pPr>
            <a:r>
              <a:rPr lang="en-US" altLang="zh-CN" sz="1800" dirty="0"/>
              <a:t>   Linux </a:t>
            </a:r>
            <a:r>
              <a:rPr lang="zh-CN" altLang="en-US" sz="1800" dirty="0"/>
              <a:t>是真正意义上的多用户操作系统，</a:t>
            </a:r>
            <a:r>
              <a:rPr lang="en-US" altLang="zh-CN" sz="1800" dirty="0"/>
              <a:t>Linux</a:t>
            </a:r>
            <a:r>
              <a:rPr lang="zh-CN" altLang="en-US" sz="1800" dirty="0"/>
              <a:t>系统中可建若干用    户（</a:t>
            </a:r>
            <a:r>
              <a:rPr lang="en-US" altLang="zh-CN" sz="1800" dirty="0"/>
              <a:t>user</a:t>
            </a:r>
            <a:r>
              <a:rPr lang="zh-CN" altLang="en-US" sz="1800" dirty="0"/>
              <a:t>），在</a:t>
            </a:r>
            <a:r>
              <a:rPr lang="en-US" altLang="zh-CN" sz="1800" dirty="0"/>
              <a:t>Linux</a:t>
            </a:r>
            <a:r>
              <a:rPr lang="zh-CN" altLang="en-US" sz="1800" dirty="0"/>
              <a:t>系统中的一些用户是用来完成特定任务的。</a:t>
            </a:r>
            <a:endParaRPr lang="en-US" altLang="zh-CN" sz="1800" dirty="0"/>
          </a:p>
          <a:p>
            <a:r>
              <a:rPr lang="en-US" altLang="zh-CN" sz="1800" dirty="0"/>
              <a:t> </a:t>
            </a:r>
            <a:r>
              <a:rPr lang="zh-CN" altLang="en-US" sz="1800" dirty="0"/>
              <a:t>用户组（</a:t>
            </a:r>
            <a:r>
              <a:rPr lang="en-US" altLang="zh-CN" sz="1800" dirty="0"/>
              <a:t>group</a:t>
            </a:r>
            <a:r>
              <a:rPr lang="zh-CN" altLang="en-US" sz="1800" dirty="0"/>
              <a:t>）的概念</a:t>
            </a:r>
            <a:endParaRPr lang="en-US" altLang="zh-CN" sz="1800" dirty="0"/>
          </a:p>
          <a:p>
            <a:pPr marL="0" indent="0">
              <a:buNone/>
            </a:pPr>
            <a:r>
              <a:rPr lang="en-US" altLang="zh-CN" sz="1800" dirty="0"/>
              <a:t>   </a:t>
            </a:r>
            <a:r>
              <a:rPr lang="zh-CN" altLang="en-US" sz="1800" dirty="0"/>
              <a:t>用户组（</a:t>
            </a:r>
            <a:r>
              <a:rPr lang="en-US" altLang="zh-CN" sz="1800" dirty="0"/>
              <a:t>group</a:t>
            </a:r>
            <a:r>
              <a:rPr lang="zh-CN" altLang="en-US" sz="1800" dirty="0"/>
              <a:t>）就是具有相同特征的用户（</a:t>
            </a:r>
            <a:r>
              <a:rPr lang="en-US" altLang="zh-CN" sz="1800" dirty="0"/>
              <a:t>user</a:t>
            </a:r>
            <a:r>
              <a:rPr lang="zh-CN" altLang="en-US" sz="1800" dirty="0"/>
              <a:t>）的集合体；比如有时要让多个用户具有相同的权限，比如查看，修改某一文件或执行某个命令，这时需要用户组，把用户都定义到同一个用户组，通过修改文件或目录的权限，让用户组具有一定的操作权限，这样用户组下的用户对该文件或目录都具有相同的权限，这是通过定义组和修改文件的权限来实现的；</a:t>
            </a:r>
            <a:endParaRPr lang="en-US" altLang="zh-CN" sz="1800" dirty="0"/>
          </a:p>
          <a:p>
            <a:r>
              <a:rPr lang="zh-CN" altLang="en-US" sz="1800" dirty="0"/>
              <a:t>用户和用户组的对应关系是：一对一，多对一，一对多或多对多</a:t>
            </a:r>
            <a:endParaRPr lang="en-US" altLang="zh-CN" sz="1800" dirty="0"/>
          </a:p>
          <a:p>
            <a:pPr marL="0" indent="0">
              <a:buNone/>
            </a:pPr>
            <a:r>
              <a:rPr lang="en-US" altLang="zh-CN" sz="1800" dirty="0"/>
              <a:t>   </a:t>
            </a:r>
            <a:r>
              <a:rPr lang="zh-CN" altLang="en-US" sz="1800" dirty="0"/>
              <a:t>一对一：某个用户可以是某个组的唯一成员；</a:t>
            </a:r>
            <a:endParaRPr lang="en-US" altLang="zh-CN" sz="1800" dirty="0"/>
          </a:p>
          <a:p>
            <a:pPr marL="0" indent="0">
              <a:buNone/>
            </a:pPr>
            <a:r>
              <a:rPr lang="en-US" altLang="zh-CN" sz="1800" dirty="0"/>
              <a:t>   </a:t>
            </a:r>
            <a:r>
              <a:rPr lang="zh-CN" altLang="en-US" sz="1800" dirty="0"/>
              <a:t>多对一：多个用户可以是某个唯一的组的成员，不归属其它用户组</a:t>
            </a:r>
            <a:endParaRPr lang="en-US" altLang="zh-CN" sz="1800" dirty="0"/>
          </a:p>
          <a:p>
            <a:pPr marL="0" indent="0">
              <a:buNone/>
            </a:pPr>
            <a:r>
              <a:rPr lang="en-US" altLang="zh-CN" sz="1800" dirty="0"/>
              <a:t>   </a:t>
            </a:r>
            <a:r>
              <a:rPr lang="zh-CN" altLang="en-US" sz="1800" dirty="0"/>
              <a:t>一对多：某个用户可以是多个用户组的成员</a:t>
            </a:r>
            <a:endParaRPr lang="en-US" altLang="zh-CN" sz="1800" dirty="0"/>
          </a:p>
          <a:p>
            <a:pPr marL="0" indent="0">
              <a:buNone/>
            </a:pPr>
            <a:r>
              <a:rPr lang="en-US" altLang="zh-CN" sz="1800" dirty="0"/>
              <a:t>   </a:t>
            </a:r>
            <a:r>
              <a:rPr lang="zh-CN" altLang="en-US" sz="1800" dirty="0"/>
              <a:t>多对多：多个用户对应多个用户组，并且几个用户可以是归属相同的组；其实多对多的关系是前</a:t>
            </a:r>
            <a:endParaRPr lang="en-US" altLang="zh-CN" sz="1800" dirty="0"/>
          </a:p>
          <a:p>
            <a:pPr marL="0" indent="0">
              <a:buNone/>
            </a:pPr>
            <a:r>
              <a:rPr lang="en-US" altLang="zh-CN" sz="1800" dirty="0"/>
              <a:t>   </a:t>
            </a:r>
            <a:r>
              <a:rPr lang="zh-CN" altLang="en-US" sz="1800" dirty="0"/>
              <a:t>面三条的扩展；理解了上面的三条，这条也能理解</a:t>
            </a:r>
            <a:r>
              <a:rPr lang="en-US" altLang="zh-CN" sz="1800" dirty="0"/>
              <a:t>   </a:t>
            </a:r>
            <a:endParaRPr lang="en-US" altLang="zh-CN" sz="1800" dirty="0"/>
          </a:p>
          <a:p>
            <a:pPr marL="0" indent="0">
              <a:buNone/>
            </a:pPr>
            <a:endParaRPr lang="en-US" altLang="zh-CN" sz="20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 Linux</a:t>
            </a:r>
            <a:r>
              <a:rPr lang="zh-CN" altLang="en-US" dirty="0"/>
              <a:t>系统用户和组的配置</a:t>
            </a:r>
            <a:endParaRPr lang="zh-CN" altLang="en-US" dirty="0"/>
          </a:p>
        </p:txBody>
      </p:sp>
      <p:sp>
        <p:nvSpPr>
          <p:cNvPr id="3" name="内容占位符 2"/>
          <p:cNvSpPr>
            <a:spLocks noGrp="1"/>
          </p:cNvSpPr>
          <p:nvPr>
            <p:ph idx="1"/>
          </p:nvPr>
        </p:nvSpPr>
        <p:spPr/>
        <p:txBody>
          <a:bodyPr/>
          <a:lstStyle/>
          <a:p>
            <a:r>
              <a:rPr lang="zh-CN" altLang="en-US" dirty="0"/>
              <a:t>与用户（</a:t>
            </a:r>
            <a:r>
              <a:rPr lang="en-US" altLang="zh-CN" dirty="0"/>
              <a:t>user</a:t>
            </a:r>
            <a:r>
              <a:rPr lang="zh-CN" altLang="en-US" dirty="0"/>
              <a:t>）和用户组（</a:t>
            </a:r>
            <a:r>
              <a:rPr lang="en-US" altLang="zh-CN" dirty="0"/>
              <a:t>group</a:t>
            </a:r>
            <a:r>
              <a:rPr lang="zh-CN" altLang="en-US" dirty="0"/>
              <a:t>）相关的配置文件</a:t>
            </a:r>
            <a:endParaRPr lang="en-US" altLang="zh-CN" dirty="0"/>
          </a:p>
          <a:p>
            <a:pPr>
              <a:buFont typeface="Wingdings" panose="05000000000000000000" pitchFamily="2" charset="2"/>
              <a:buChar char="Ø"/>
            </a:pPr>
            <a:r>
              <a:rPr lang="en-US" altLang="zh-CN" dirty="0"/>
              <a:t> </a:t>
            </a:r>
            <a:r>
              <a:rPr lang="zh-CN" altLang="en-US" dirty="0"/>
              <a:t>与用户（</a:t>
            </a:r>
            <a:r>
              <a:rPr lang="en-US" altLang="zh-CN" dirty="0"/>
              <a:t>user</a:t>
            </a:r>
            <a:r>
              <a:rPr lang="zh-CN" altLang="en-US" dirty="0"/>
              <a:t>）相关的配置文件</a:t>
            </a:r>
            <a:endParaRPr lang="en-US" altLang="zh-CN" dirty="0"/>
          </a:p>
          <a:p>
            <a:pPr marL="0" indent="0">
              <a:buNone/>
            </a:pPr>
            <a:r>
              <a:rPr lang="en-US" altLang="zh-CN" dirty="0"/>
              <a:t>     /</a:t>
            </a:r>
            <a:r>
              <a:rPr lang="en-US" altLang="zh-CN" dirty="0" err="1"/>
              <a:t>etc</a:t>
            </a:r>
            <a:r>
              <a:rPr lang="en-US" altLang="zh-CN" dirty="0"/>
              <a:t>/</a:t>
            </a:r>
            <a:r>
              <a:rPr lang="en-US" altLang="zh-CN" dirty="0" err="1"/>
              <a:t>passwd</a:t>
            </a:r>
            <a:r>
              <a:rPr lang="en-US" altLang="zh-CN" dirty="0"/>
              <a:t> </a:t>
            </a:r>
            <a:r>
              <a:rPr lang="zh-CN" altLang="en-US" dirty="0"/>
              <a:t>注：用户（</a:t>
            </a:r>
            <a:r>
              <a:rPr lang="en-US" altLang="zh-CN" dirty="0"/>
              <a:t>user</a:t>
            </a:r>
            <a:r>
              <a:rPr lang="zh-CN" altLang="en-US" dirty="0"/>
              <a:t>）的配置文件；</a:t>
            </a:r>
            <a:endParaRPr lang="en-US" altLang="zh-CN" dirty="0"/>
          </a:p>
          <a:p>
            <a:pPr marL="0" indent="0">
              <a:buNone/>
            </a:pPr>
            <a:r>
              <a:rPr lang="en-US" altLang="zh-CN" dirty="0"/>
              <a:t>     /</a:t>
            </a:r>
            <a:r>
              <a:rPr lang="en-US" altLang="zh-CN" dirty="0" err="1"/>
              <a:t>etc</a:t>
            </a:r>
            <a:r>
              <a:rPr lang="en-US" altLang="zh-CN" dirty="0"/>
              <a:t>/shadow </a:t>
            </a:r>
            <a:r>
              <a:rPr lang="zh-CN" altLang="en-US" dirty="0"/>
              <a:t>注：用户（</a:t>
            </a:r>
            <a:r>
              <a:rPr lang="en-US" altLang="zh-CN" dirty="0"/>
              <a:t>user</a:t>
            </a:r>
            <a:r>
              <a:rPr lang="zh-CN" altLang="en-US" dirty="0"/>
              <a:t>）影子口令文件；</a:t>
            </a:r>
            <a:endParaRPr lang="en-US" altLang="zh-CN" dirty="0"/>
          </a:p>
          <a:p>
            <a:pPr>
              <a:buFont typeface="Wingdings" panose="05000000000000000000" pitchFamily="2" charset="2"/>
              <a:buChar char="Ø"/>
            </a:pPr>
            <a:r>
              <a:rPr lang="en-US" altLang="zh-CN" dirty="0"/>
              <a:t> </a:t>
            </a:r>
            <a:r>
              <a:rPr lang="zh-CN" altLang="en-US" dirty="0"/>
              <a:t>与用户组（</a:t>
            </a:r>
            <a:r>
              <a:rPr lang="en-US" altLang="zh-CN" dirty="0"/>
              <a:t>group</a:t>
            </a:r>
            <a:r>
              <a:rPr lang="zh-CN" altLang="en-US" dirty="0"/>
              <a:t>）相关的配置文件</a:t>
            </a:r>
            <a:endParaRPr lang="en-US" altLang="zh-CN" dirty="0"/>
          </a:p>
          <a:p>
            <a:pPr marL="0" indent="0">
              <a:buNone/>
            </a:pPr>
            <a:r>
              <a:rPr lang="en-US" altLang="zh-CN" dirty="0"/>
              <a:t>     /</a:t>
            </a:r>
            <a:r>
              <a:rPr lang="en-US" altLang="zh-CN" dirty="0" err="1"/>
              <a:t>etc</a:t>
            </a:r>
            <a:r>
              <a:rPr lang="en-US" altLang="zh-CN" dirty="0"/>
              <a:t>/group	</a:t>
            </a:r>
            <a:r>
              <a:rPr lang="zh-CN" altLang="en-US" dirty="0"/>
              <a:t>注：用户组（</a:t>
            </a:r>
            <a:r>
              <a:rPr lang="en-US" altLang="zh-CN" dirty="0"/>
              <a:t>group</a:t>
            </a:r>
            <a:r>
              <a:rPr lang="zh-CN" altLang="en-US" dirty="0"/>
              <a:t>）配置文件；</a:t>
            </a:r>
            <a:endParaRPr lang="en-US" altLang="zh-CN" dirty="0"/>
          </a:p>
          <a:p>
            <a:pPr marL="0" indent="0">
              <a:buNone/>
            </a:pPr>
            <a:r>
              <a:rPr lang="en-US" altLang="zh-CN" dirty="0"/>
              <a:t>     /</a:t>
            </a:r>
            <a:r>
              <a:rPr lang="en-US" altLang="zh-CN" dirty="0" err="1"/>
              <a:t>etc</a:t>
            </a:r>
            <a:r>
              <a:rPr lang="en-US" altLang="zh-CN" dirty="0"/>
              <a:t>/</a:t>
            </a:r>
            <a:r>
              <a:rPr lang="en-US" altLang="zh-CN" dirty="0" err="1"/>
              <a:t>gshadow</a:t>
            </a:r>
            <a:r>
              <a:rPr lang="en-US" altLang="zh-CN" dirty="0"/>
              <a:t>	</a:t>
            </a:r>
            <a:r>
              <a:rPr lang="zh-CN" altLang="en-US" dirty="0"/>
              <a:t>注：用户组（</a:t>
            </a:r>
            <a:r>
              <a:rPr lang="en-US" altLang="zh-CN" dirty="0"/>
              <a:t>group</a:t>
            </a:r>
            <a:r>
              <a:rPr lang="zh-CN" altLang="en-US" dirty="0"/>
              <a:t>）的影子文件；</a:t>
            </a:r>
            <a:endParaRPr lang="en-US" altLang="zh-CN" dirty="0"/>
          </a:p>
          <a:p>
            <a:pPr>
              <a:buFont typeface="Wingdings" panose="05000000000000000000" pitchFamily="2" charset="2"/>
              <a:buChar char="Ø"/>
            </a:pPr>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07147"/>
          </a:xfrm>
        </p:spPr>
        <p:txBody>
          <a:bodyPr>
            <a:normAutofit/>
          </a:bodyPr>
          <a:lstStyle/>
          <a:p>
            <a:r>
              <a:rPr lang="en-US" altLang="zh-CN" dirty="0"/>
              <a:t>1.2 Linux</a:t>
            </a:r>
            <a:r>
              <a:rPr lang="zh-CN" altLang="en-US" dirty="0"/>
              <a:t>操作系统特性</a:t>
            </a:r>
            <a:endParaRPr lang="zh-CN" altLang="en-US" dirty="0"/>
          </a:p>
        </p:txBody>
      </p:sp>
      <p:sp>
        <p:nvSpPr>
          <p:cNvPr id="3" name="内容占位符 2"/>
          <p:cNvSpPr>
            <a:spLocks noGrp="1"/>
          </p:cNvSpPr>
          <p:nvPr>
            <p:ph idx="1"/>
          </p:nvPr>
        </p:nvSpPr>
        <p:spPr>
          <a:xfrm>
            <a:off x="838200" y="972274"/>
            <a:ext cx="10515600" cy="5671594"/>
          </a:xfrm>
        </p:spPr>
        <p:txBody>
          <a:bodyPr>
            <a:normAutofit lnSpcReduction="10000"/>
          </a:bodyPr>
          <a:lstStyle/>
          <a:p>
            <a:r>
              <a:rPr lang="en-US" altLang="zh-CN" sz="1050" dirty="0"/>
              <a:t> Free</a:t>
            </a:r>
            <a:endParaRPr lang="en-US" altLang="zh-CN" sz="1050" dirty="0"/>
          </a:p>
          <a:p>
            <a:pPr marL="0" indent="0">
              <a:buNone/>
            </a:pPr>
            <a:r>
              <a:rPr lang="en-US" altLang="zh-CN" sz="1050" dirty="0"/>
              <a:t>      -Linux</a:t>
            </a:r>
            <a:r>
              <a:rPr lang="zh-CN" altLang="en-US" sz="1050" dirty="0"/>
              <a:t>是遵循</a:t>
            </a:r>
            <a:r>
              <a:rPr lang="en-US" altLang="zh-CN" sz="1050" dirty="0"/>
              <a:t>GNU</a:t>
            </a:r>
            <a:r>
              <a:rPr lang="zh-CN" altLang="en-US" sz="1050" dirty="0"/>
              <a:t>公用版权协议，开放源码，修改源码</a:t>
            </a:r>
            <a:endParaRPr lang="en-US" altLang="zh-CN" sz="1050" dirty="0"/>
          </a:p>
          <a:p>
            <a:r>
              <a:rPr lang="en-US" altLang="zh-CN" sz="1050" dirty="0"/>
              <a:t> Open Source</a:t>
            </a:r>
            <a:endParaRPr lang="en-US" altLang="zh-CN" sz="1050" dirty="0"/>
          </a:p>
          <a:p>
            <a:pPr marL="0" indent="0">
              <a:buNone/>
            </a:pPr>
            <a:r>
              <a:rPr lang="en-US" altLang="zh-CN" sz="1050" dirty="0"/>
              <a:t>      -</a:t>
            </a:r>
            <a:r>
              <a:rPr lang="zh-CN" altLang="en-US" sz="1050" dirty="0"/>
              <a:t>发布应用，同时提供源程序，可以修改，但要申明，正是这一点让</a:t>
            </a:r>
            <a:r>
              <a:rPr lang="en-US" altLang="zh-CN" sz="1050" dirty="0"/>
              <a:t>Linux</a:t>
            </a:r>
            <a:r>
              <a:rPr lang="zh-CN" altLang="en-US" sz="1050" dirty="0"/>
              <a:t>发展很快</a:t>
            </a:r>
            <a:endParaRPr lang="en-US" altLang="zh-CN" sz="1050" dirty="0"/>
          </a:p>
          <a:p>
            <a:r>
              <a:rPr lang="en-US" altLang="zh-CN" sz="1050" dirty="0"/>
              <a:t> Unix-Like </a:t>
            </a:r>
            <a:r>
              <a:rPr lang="zh-CN" altLang="en-US" sz="1050" dirty="0"/>
              <a:t>（</a:t>
            </a:r>
            <a:r>
              <a:rPr lang="en-US" altLang="zh-CN" sz="1050" dirty="0"/>
              <a:t>Not Unix</a:t>
            </a:r>
            <a:r>
              <a:rPr lang="zh-CN" altLang="en-US" sz="1050" dirty="0"/>
              <a:t>）</a:t>
            </a:r>
            <a:endParaRPr lang="en-US" altLang="zh-CN" sz="1050" dirty="0"/>
          </a:p>
          <a:p>
            <a:pPr marL="0" indent="0">
              <a:buNone/>
            </a:pPr>
            <a:r>
              <a:rPr lang="en-US" altLang="zh-CN" sz="1050" dirty="0"/>
              <a:t>      - </a:t>
            </a:r>
            <a:r>
              <a:rPr lang="zh-CN" altLang="en-US" sz="1050" dirty="0"/>
              <a:t>符合</a:t>
            </a:r>
            <a:r>
              <a:rPr lang="en-US" altLang="zh-CN" sz="1050" dirty="0"/>
              <a:t>PSOIX1003.1</a:t>
            </a:r>
            <a:r>
              <a:rPr lang="zh-CN" altLang="en-US" sz="1050" dirty="0"/>
              <a:t>（计算机环境的可移植性操作系统界面）接口标准</a:t>
            </a:r>
            <a:endParaRPr lang="en-US" altLang="zh-CN" sz="1050" dirty="0"/>
          </a:p>
          <a:p>
            <a:pPr marL="0" indent="0">
              <a:buNone/>
            </a:pPr>
            <a:r>
              <a:rPr lang="en-US" altLang="zh-CN" sz="1050" dirty="0"/>
              <a:t>      - </a:t>
            </a:r>
            <a:r>
              <a:rPr lang="zh-CN" altLang="en-US" sz="1050" dirty="0"/>
              <a:t>功能和结构上相似，不包含任何</a:t>
            </a:r>
            <a:r>
              <a:rPr lang="en-US" altLang="zh-CN" sz="1050" dirty="0"/>
              <a:t>UNIX</a:t>
            </a:r>
            <a:r>
              <a:rPr lang="zh-CN" altLang="en-US" sz="1050" dirty="0"/>
              <a:t>代码</a:t>
            </a:r>
            <a:endParaRPr lang="en-US" altLang="zh-CN" sz="1050" dirty="0"/>
          </a:p>
          <a:p>
            <a:r>
              <a:rPr lang="en-US" altLang="zh-CN" sz="1050" dirty="0"/>
              <a:t>Networking</a:t>
            </a:r>
            <a:endParaRPr lang="en-US" altLang="zh-CN" sz="1050" dirty="0"/>
          </a:p>
          <a:p>
            <a:pPr marL="0" indent="0">
              <a:buNone/>
            </a:pPr>
            <a:r>
              <a:rPr lang="en-US" altLang="zh-CN" sz="1050" dirty="0"/>
              <a:t>      - </a:t>
            </a:r>
            <a:r>
              <a:rPr lang="zh-CN" altLang="en-US" sz="1050" dirty="0"/>
              <a:t>丰富的网络功能：与内核紧密结合，支持</a:t>
            </a:r>
            <a:r>
              <a:rPr lang="en-US" altLang="zh-CN" sz="1050" dirty="0"/>
              <a:t>internet</a:t>
            </a:r>
            <a:r>
              <a:rPr lang="zh-CN" altLang="en-US" sz="1050" dirty="0"/>
              <a:t>，支持文件传输，支持远程访问</a:t>
            </a:r>
            <a:endParaRPr lang="en-US" altLang="zh-CN" sz="1050" dirty="0"/>
          </a:p>
          <a:p>
            <a:pPr marL="0" indent="0">
              <a:buNone/>
            </a:pPr>
            <a:r>
              <a:rPr lang="en-US" altLang="zh-CN" sz="1050" dirty="0"/>
              <a:t>      - </a:t>
            </a:r>
            <a:r>
              <a:rPr lang="zh-CN" altLang="en-US" sz="1050" dirty="0"/>
              <a:t>起源于网络，发展于网络</a:t>
            </a:r>
            <a:endParaRPr lang="en-US" altLang="zh-CN" sz="1050" dirty="0"/>
          </a:p>
          <a:p>
            <a:r>
              <a:rPr lang="en-US" altLang="zh-CN" sz="1050" dirty="0"/>
              <a:t>Operating system</a:t>
            </a:r>
            <a:endParaRPr lang="en-US" altLang="zh-CN" sz="1050" dirty="0"/>
          </a:p>
          <a:p>
            <a:pPr marL="0" indent="0">
              <a:buNone/>
            </a:pPr>
            <a:r>
              <a:rPr lang="en-US" altLang="zh-CN" sz="1050" dirty="0"/>
              <a:t>      - </a:t>
            </a:r>
            <a:r>
              <a:rPr lang="zh-CN" altLang="en-US" sz="1050" dirty="0"/>
              <a:t>可以完成管理各种硬件</a:t>
            </a:r>
            <a:endParaRPr lang="en-US" altLang="zh-CN" sz="1050" dirty="0"/>
          </a:p>
          <a:p>
            <a:pPr marL="0" indent="0">
              <a:buNone/>
            </a:pPr>
            <a:r>
              <a:rPr lang="en-US" altLang="zh-CN" sz="1050" dirty="0"/>
              <a:t>      - </a:t>
            </a:r>
            <a:r>
              <a:rPr lang="zh-CN" altLang="en-US" sz="1050" dirty="0"/>
              <a:t>运行各种应用程序</a:t>
            </a:r>
            <a:endParaRPr lang="en-US" altLang="zh-CN" sz="1050" dirty="0"/>
          </a:p>
          <a:p>
            <a:r>
              <a:rPr lang="en-US" altLang="zh-CN" sz="1050" dirty="0"/>
              <a:t>Interactive</a:t>
            </a:r>
            <a:endParaRPr lang="en-US" altLang="zh-CN" sz="1050" dirty="0"/>
          </a:p>
          <a:p>
            <a:pPr marL="0" indent="0">
              <a:buNone/>
            </a:pPr>
            <a:r>
              <a:rPr lang="en-US" altLang="zh-CN" sz="1050" dirty="0"/>
              <a:t>      - </a:t>
            </a:r>
            <a:r>
              <a:rPr lang="zh-CN" altLang="en-US" sz="1050" dirty="0"/>
              <a:t>通过</a:t>
            </a:r>
            <a:r>
              <a:rPr lang="en-US" altLang="zh-CN" sz="1050" dirty="0"/>
              <a:t>shell</a:t>
            </a:r>
            <a:r>
              <a:rPr lang="zh-CN" altLang="en-US" sz="1050" dirty="0"/>
              <a:t>外壳完成命令的立即执行</a:t>
            </a:r>
            <a:endParaRPr lang="en-US" altLang="zh-CN" sz="1050" dirty="0"/>
          </a:p>
          <a:p>
            <a:r>
              <a:rPr lang="en-US" altLang="zh-CN" sz="1050" dirty="0"/>
              <a:t>Multiuser</a:t>
            </a:r>
            <a:endParaRPr lang="en-US" altLang="zh-CN" sz="1050" dirty="0"/>
          </a:p>
          <a:p>
            <a:pPr marL="0" indent="0">
              <a:buNone/>
            </a:pPr>
            <a:r>
              <a:rPr lang="en-US" altLang="zh-CN" sz="1050" dirty="0"/>
              <a:t>      - </a:t>
            </a:r>
            <a:r>
              <a:rPr lang="en-US" altLang="zh-CN" sz="1050" dirty="0" err="1"/>
              <a:t>linux</a:t>
            </a:r>
            <a:r>
              <a:rPr lang="zh-CN" altLang="en-US" sz="1050" dirty="0"/>
              <a:t>允许多个用户同时使用，每个用户对自己的资源有特定的权限，互不影响</a:t>
            </a:r>
            <a:endParaRPr lang="en-US" altLang="zh-CN" sz="1050" dirty="0"/>
          </a:p>
          <a:p>
            <a:pPr marL="0" indent="0">
              <a:buNone/>
            </a:pPr>
            <a:r>
              <a:rPr lang="en-US" altLang="zh-CN" sz="1050" dirty="0"/>
              <a:t>      - </a:t>
            </a:r>
            <a:r>
              <a:rPr lang="zh-CN" altLang="en-US" sz="1050" dirty="0"/>
              <a:t>同一</a:t>
            </a:r>
            <a:r>
              <a:rPr lang="en-US" altLang="zh-CN" sz="1050" dirty="0"/>
              <a:t>computer</a:t>
            </a:r>
            <a:r>
              <a:rPr lang="zh-CN" altLang="en-US" sz="1050" dirty="0"/>
              <a:t>可以通过虚拟终端方式在同一台</a:t>
            </a:r>
            <a:r>
              <a:rPr lang="en-US" altLang="zh-CN" sz="1050" dirty="0"/>
              <a:t>computer</a:t>
            </a:r>
            <a:r>
              <a:rPr lang="zh-CN" altLang="en-US" sz="1050" dirty="0"/>
              <a:t>上执行</a:t>
            </a:r>
            <a:endParaRPr lang="en-US" altLang="zh-CN" sz="1050" dirty="0"/>
          </a:p>
          <a:p>
            <a:r>
              <a:rPr lang="en-US" altLang="zh-CN" sz="1050" dirty="0"/>
              <a:t>Multitasking</a:t>
            </a:r>
            <a:endParaRPr lang="en-US" altLang="zh-CN" sz="1050" dirty="0"/>
          </a:p>
          <a:p>
            <a:pPr marL="0" indent="0">
              <a:buNone/>
            </a:pPr>
            <a:r>
              <a:rPr lang="en-US" altLang="zh-CN" sz="1050" dirty="0"/>
              <a:t>      - </a:t>
            </a:r>
            <a:r>
              <a:rPr lang="zh-CN" altLang="en-US" sz="1050" dirty="0"/>
              <a:t>抢占式多任务</a:t>
            </a:r>
            <a:endParaRPr lang="en-US" altLang="zh-CN" sz="1050" dirty="0"/>
          </a:p>
          <a:p>
            <a:pPr marL="0" indent="0">
              <a:buNone/>
            </a:pPr>
            <a:r>
              <a:rPr lang="en-US" altLang="zh-CN" sz="1200" dirty="0"/>
              <a:t>     - </a:t>
            </a:r>
            <a:r>
              <a:rPr lang="zh-CN" altLang="en-US" sz="1200" dirty="0"/>
              <a:t>系统调度每一个进程平等访问处理器</a:t>
            </a:r>
            <a:endParaRPr lang="en-US" altLang="zh-CN" sz="1200" dirty="0"/>
          </a:p>
          <a:p>
            <a:pPr marL="0" indent="0">
              <a:buNone/>
            </a:pPr>
            <a:endParaRPr lang="en-US" altLang="zh-CN" sz="1400" dirty="0"/>
          </a:p>
          <a:p>
            <a:pPr marL="0" indent="0">
              <a:buNone/>
            </a:pPr>
            <a:endParaRPr lang="en-US" altLang="zh-CN" sz="18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093285"/>
          </a:xfrm>
        </p:spPr>
        <p:txBody>
          <a:bodyPr/>
          <a:lstStyle/>
          <a:p>
            <a:r>
              <a:rPr lang="en-US" altLang="zh-CN" dirty="0"/>
              <a:t>4.3.1 Linux</a:t>
            </a:r>
            <a:r>
              <a:rPr lang="zh-CN" altLang="en-US" dirty="0"/>
              <a:t>系统用户管理的命令</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200" y="1111057"/>
            <a:ext cx="9636889" cy="5231757"/>
          </a:xfr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4.3.2 Linux</a:t>
            </a:r>
            <a:r>
              <a:rPr lang="zh-CN" altLang="en-US" dirty="0"/>
              <a:t>系统用户组管理的命令</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629582" y="1090914"/>
            <a:ext cx="9393819" cy="4676172"/>
          </a:xfr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4.3.4 Linux</a:t>
            </a:r>
            <a:r>
              <a:rPr lang="zh-CN" altLang="en-US" dirty="0"/>
              <a:t>系统用户管理相关文件</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629582" y="1090914"/>
            <a:ext cx="9266499" cy="4676171"/>
          </a:xfr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4.3.5 Linux</a:t>
            </a:r>
            <a:r>
              <a:rPr lang="zh-CN" altLang="en-US" dirty="0"/>
              <a:t>系统用户管理相关文件</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385440" y="998316"/>
            <a:ext cx="9243348" cy="4861367"/>
          </a:xfr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4.3.6 Linux</a:t>
            </a:r>
            <a:r>
              <a:rPr lang="zh-CN" altLang="en-US" dirty="0"/>
              <a:t>系统用户管理举例</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629582" y="1135668"/>
            <a:ext cx="10130154" cy="4745617"/>
          </a:xfr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5966227"/>
          </a:xfrm>
        </p:spPr>
        <p:txBody>
          <a:bodyPr/>
          <a:lstStyle/>
          <a:p>
            <a:pPr algn="ctr"/>
            <a:r>
              <a:rPr lang="zh-CN" altLang="en-US" dirty="0"/>
              <a:t>第五章：</a:t>
            </a:r>
            <a:r>
              <a:rPr lang="en-US" altLang="zh-CN" dirty="0"/>
              <a:t>Linux</a:t>
            </a:r>
            <a:r>
              <a:rPr lang="zh-CN" altLang="en-US" dirty="0"/>
              <a:t>操作系统常用命令详解</a:t>
            </a:r>
            <a:endParaRPr lang="zh-CN" alt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本章内容</a:t>
            </a:r>
            <a:endParaRPr lang="zh-CN" altLang="en-US" dirty="0"/>
          </a:p>
        </p:txBody>
      </p:sp>
      <p:sp>
        <p:nvSpPr>
          <p:cNvPr id="3" name="内容占位符 2"/>
          <p:cNvSpPr>
            <a:spLocks noGrp="1"/>
          </p:cNvSpPr>
          <p:nvPr>
            <p:ph idx="1"/>
          </p:nvPr>
        </p:nvSpPr>
        <p:spPr/>
        <p:txBody>
          <a:bodyPr/>
          <a:lstStyle/>
          <a:p>
            <a:r>
              <a:rPr lang="zh-CN" altLang="en-US" dirty="0"/>
              <a:t>文件目录类命令</a:t>
            </a:r>
            <a:endParaRPr lang="en-US" altLang="zh-CN" dirty="0"/>
          </a:p>
          <a:p>
            <a:r>
              <a:rPr lang="zh-CN" altLang="en-US" dirty="0"/>
              <a:t>系统信息类命令</a:t>
            </a:r>
            <a:endParaRPr lang="en-US" altLang="zh-CN" dirty="0"/>
          </a:p>
          <a:p>
            <a:r>
              <a:rPr lang="zh-CN" altLang="en-US" dirty="0"/>
              <a:t>通信网络类命令</a:t>
            </a:r>
            <a:endParaRPr lang="zh-CN" alt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 </a:t>
            </a:r>
            <a:r>
              <a:rPr lang="zh-CN" altLang="en-US" dirty="0"/>
              <a:t>文件目录类命令</a:t>
            </a:r>
            <a:endParaRPr lang="zh-CN" altLang="en-US" dirty="0"/>
          </a:p>
        </p:txBody>
      </p:sp>
      <p:sp>
        <p:nvSpPr>
          <p:cNvPr id="3" name="内容占位符 2"/>
          <p:cNvSpPr>
            <a:spLocks noGrp="1"/>
          </p:cNvSpPr>
          <p:nvPr>
            <p:ph idx="1"/>
          </p:nvPr>
        </p:nvSpPr>
        <p:spPr/>
        <p:txBody>
          <a:bodyPr/>
          <a:lstStyle/>
          <a:p>
            <a:r>
              <a:rPr lang="zh-CN" altLang="en-US" dirty="0"/>
              <a:t>浏览目录命令：</a:t>
            </a:r>
            <a:r>
              <a:rPr lang="en-US" altLang="zh-CN" dirty="0"/>
              <a:t>cd	 </a:t>
            </a:r>
            <a:r>
              <a:rPr lang="en-US" altLang="zh-CN" dirty="0" err="1"/>
              <a:t>dir</a:t>
            </a:r>
            <a:r>
              <a:rPr lang="en-US" altLang="zh-CN" dirty="0"/>
              <a:t> 	ls</a:t>
            </a:r>
            <a:endParaRPr lang="en-US" altLang="zh-CN" dirty="0"/>
          </a:p>
          <a:p>
            <a:r>
              <a:rPr lang="zh-CN" altLang="en-US" dirty="0"/>
              <a:t>浏览文件命令</a:t>
            </a:r>
            <a:r>
              <a:rPr lang="en-US" altLang="zh-CN" dirty="0"/>
              <a:t>:	cat 	more 	less</a:t>
            </a:r>
            <a:endParaRPr lang="en-US" altLang="zh-CN" dirty="0"/>
          </a:p>
          <a:p>
            <a:r>
              <a:rPr lang="zh-CN" altLang="en-US" dirty="0"/>
              <a:t>目录操作命令</a:t>
            </a:r>
            <a:r>
              <a:rPr lang="en-US" altLang="zh-CN" dirty="0"/>
              <a:t>:	</a:t>
            </a:r>
            <a:r>
              <a:rPr lang="en-US" altLang="zh-CN" dirty="0" err="1"/>
              <a:t>mk</a:t>
            </a:r>
            <a:r>
              <a:rPr lang="en-US" altLang="zh-CN" dirty="0"/>
              <a:t> </a:t>
            </a:r>
            <a:r>
              <a:rPr lang="en-US" altLang="zh-CN" dirty="0" err="1"/>
              <a:t>dir</a:t>
            </a:r>
            <a:r>
              <a:rPr lang="en-US" altLang="zh-CN" dirty="0"/>
              <a:t>		 rm </a:t>
            </a:r>
            <a:r>
              <a:rPr lang="en-US" altLang="zh-CN" dirty="0" err="1"/>
              <a:t>dir</a:t>
            </a:r>
            <a:endParaRPr lang="en-US" altLang="zh-CN" dirty="0"/>
          </a:p>
          <a:p>
            <a:r>
              <a:rPr lang="zh-CN" altLang="en-US" dirty="0"/>
              <a:t>文件操作命令</a:t>
            </a:r>
            <a:r>
              <a:rPr lang="en-US" altLang="zh-CN" dirty="0"/>
              <a:t>:	touch  </a:t>
            </a:r>
            <a:r>
              <a:rPr lang="en-US" altLang="zh-CN" dirty="0" err="1"/>
              <a:t>rm</a:t>
            </a:r>
            <a:r>
              <a:rPr lang="en-US" altLang="zh-CN" dirty="0"/>
              <a:t>   </a:t>
            </a:r>
            <a:r>
              <a:rPr lang="en-US" altLang="zh-CN" dirty="0" err="1"/>
              <a:t>cp</a:t>
            </a:r>
            <a:r>
              <a:rPr lang="en-US" altLang="zh-CN" dirty="0"/>
              <a:t>   mv    ln</a:t>
            </a:r>
            <a:endParaRPr lang="en-US" altLang="zh-CN" dirty="0"/>
          </a:p>
          <a:p>
            <a:pPr marL="0" indent="0">
              <a:buNone/>
            </a:pPr>
            <a:r>
              <a:rPr lang="en-US" altLang="zh-CN" dirty="0"/>
              <a:t>   tar   </a:t>
            </a:r>
            <a:r>
              <a:rPr lang="en-US" altLang="zh-CN" dirty="0" err="1"/>
              <a:t>gzip</a:t>
            </a:r>
            <a:r>
              <a:rPr lang="en-US" altLang="zh-CN" dirty="0"/>
              <a:t>   </a:t>
            </a:r>
            <a:r>
              <a:rPr lang="en-US" altLang="zh-CN" dirty="0" err="1"/>
              <a:t>gunzip</a:t>
            </a:r>
            <a:r>
              <a:rPr lang="en-US" altLang="zh-CN" dirty="0"/>
              <a:t>    </a:t>
            </a:r>
            <a:r>
              <a:rPr lang="en-US" altLang="zh-CN" dirty="0" err="1"/>
              <a:t>whereis</a:t>
            </a:r>
            <a:r>
              <a:rPr lang="en-US" altLang="zh-CN" dirty="0"/>
              <a:t>    </a:t>
            </a:r>
            <a:r>
              <a:rPr lang="en-US" altLang="zh-CN" dirty="0" err="1"/>
              <a:t>whatis</a:t>
            </a:r>
            <a:endParaRPr lang="zh-CN" alt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5.1.1 </a:t>
            </a:r>
            <a:r>
              <a:rPr lang="zh-CN" altLang="en-US" dirty="0"/>
              <a:t>列出文件列表的</a:t>
            </a:r>
            <a:r>
              <a:rPr lang="en-US" altLang="zh-CN" dirty="0"/>
              <a:t>ls</a:t>
            </a:r>
            <a:r>
              <a:rPr lang="zh-CN" altLang="en-US" dirty="0"/>
              <a:t>命令</a:t>
            </a:r>
            <a:endParaRPr lang="zh-CN" altLang="en-US" dirty="0"/>
          </a:p>
        </p:txBody>
      </p:sp>
      <p:sp>
        <p:nvSpPr>
          <p:cNvPr id="3" name="内容占位符 2"/>
          <p:cNvSpPr>
            <a:spLocks noGrp="1"/>
          </p:cNvSpPr>
          <p:nvPr>
            <p:ph idx="1"/>
          </p:nvPr>
        </p:nvSpPr>
        <p:spPr/>
        <p:txBody>
          <a:bodyPr/>
          <a:lstStyle/>
          <a:p>
            <a:r>
              <a:rPr lang="en-US" altLang="zh-CN" dirty="0"/>
              <a:t>ls</a:t>
            </a:r>
            <a:r>
              <a:rPr lang="zh-CN" altLang="en-US" dirty="0"/>
              <a:t>（</a:t>
            </a:r>
            <a:r>
              <a:rPr lang="en-US" altLang="zh-CN" dirty="0"/>
              <a:t>list</a:t>
            </a:r>
            <a:r>
              <a:rPr lang="zh-CN" altLang="en-US" dirty="0"/>
              <a:t>）是一个非常有用的命令，用来显示当前目录下的内容。</a:t>
            </a:r>
            <a:endParaRPr lang="en-US" altLang="zh-CN" dirty="0"/>
          </a:p>
          <a:p>
            <a:pPr marL="0" indent="0">
              <a:buNone/>
            </a:pPr>
            <a:r>
              <a:rPr lang="en-US" altLang="zh-CN" dirty="0"/>
              <a:t>   </a:t>
            </a:r>
            <a:r>
              <a:rPr lang="zh-CN" altLang="en-US" dirty="0"/>
              <a:t>配合参数的使用，能以不同的方式显示目录内容。下面是一下</a:t>
            </a:r>
            <a:endParaRPr lang="en-US" altLang="zh-CN" dirty="0"/>
          </a:p>
          <a:p>
            <a:pPr marL="0" indent="0">
              <a:buNone/>
            </a:pPr>
            <a:r>
              <a:rPr lang="en-US" altLang="zh-CN" dirty="0"/>
              <a:t>   </a:t>
            </a:r>
            <a:r>
              <a:rPr lang="zh-CN" altLang="en-US" dirty="0"/>
              <a:t>常用的范例</a:t>
            </a:r>
            <a:endParaRPr lang="en-US" altLang="zh-CN" dirty="0"/>
          </a:p>
          <a:p>
            <a:r>
              <a:rPr lang="zh-CN" altLang="en-US" dirty="0"/>
              <a:t>格式</a:t>
            </a:r>
            <a:r>
              <a:rPr lang="en-US" altLang="zh-CN" dirty="0"/>
              <a:t>: ls[</a:t>
            </a:r>
            <a:r>
              <a:rPr lang="zh-CN" altLang="en-US" dirty="0"/>
              <a:t>参数</a:t>
            </a:r>
            <a:r>
              <a:rPr lang="en-US" altLang="zh-CN" dirty="0"/>
              <a:t>]  [</a:t>
            </a:r>
            <a:r>
              <a:rPr lang="zh-CN" altLang="en-US" dirty="0"/>
              <a:t>路径或文件名</a:t>
            </a:r>
            <a:r>
              <a:rPr lang="en-US" altLang="zh-CN" dirty="0"/>
              <a:t>]</a:t>
            </a:r>
            <a:endParaRPr lang="en-US" altLang="zh-CN" dirty="0"/>
          </a:p>
          <a:p>
            <a:pPr marL="0" indent="0">
              <a:buNone/>
            </a:pP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91425" y="3906668"/>
            <a:ext cx="10037105" cy="2019569"/>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5.1.2 </a:t>
            </a:r>
            <a:r>
              <a:rPr lang="zh-CN" altLang="en-US" dirty="0"/>
              <a:t>切换目录的</a:t>
            </a:r>
            <a:r>
              <a:rPr lang="en-US" altLang="zh-CN" dirty="0"/>
              <a:t>cd</a:t>
            </a:r>
            <a:r>
              <a:rPr lang="zh-CN" altLang="en-US" dirty="0"/>
              <a:t>命令</a:t>
            </a:r>
            <a:endParaRPr lang="zh-CN" altLang="en-US" dirty="0"/>
          </a:p>
        </p:txBody>
      </p:sp>
      <p:sp>
        <p:nvSpPr>
          <p:cNvPr id="3" name="内容占位符 2"/>
          <p:cNvSpPr>
            <a:spLocks noGrp="1"/>
          </p:cNvSpPr>
          <p:nvPr>
            <p:ph idx="1"/>
          </p:nvPr>
        </p:nvSpPr>
        <p:spPr/>
        <p:txBody>
          <a:bodyPr/>
          <a:lstStyle/>
          <a:p>
            <a:r>
              <a:rPr lang="en-US" altLang="zh-CN" dirty="0"/>
              <a:t>cd </a:t>
            </a:r>
            <a:r>
              <a:rPr lang="zh-CN" altLang="en-US" dirty="0"/>
              <a:t>（</a:t>
            </a:r>
            <a:r>
              <a:rPr lang="en-US" altLang="zh-CN" dirty="0"/>
              <a:t>change directory</a:t>
            </a:r>
            <a:r>
              <a:rPr lang="zh-CN" altLang="en-US" dirty="0"/>
              <a:t>）命令可以让用户切换当前目录。范例如下：</a:t>
            </a:r>
            <a:endParaRPr lang="en-US" altLang="zh-CN" dirty="0"/>
          </a:p>
          <a:p>
            <a:endParaRPr lang="en-US" altLang="zh-CN"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38200" y="2792930"/>
            <a:ext cx="9150752" cy="253142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57619"/>
          </a:xfrm>
        </p:spPr>
        <p:txBody>
          <a:bodyPr/>
          <a:lstStyle/>
          <a:p>
            <a:r>
              <a:rPr lang="en-US" altLang="zh-CN" dirty="0"/>
              <a:t>1.3 Linux</a:t>
            </a:r>
            <a:r>
              <a:rPr lang="zh-CN" altLang="en-US" dirty="0"/>
              <a:t>操作系统结构</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885362" y="1580033"/>
            <a:ext cx="8421275" cy="4629796"/>
          </a:xfr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5.1.3 </a:t>
            </a:r>
            <a:r>
              <a:rPr lang="zh-CN" altLang="en-US" dirty="0"/>
              <a:t>创建目录的</a:t>
            </a:r>
            <a:r>
              <a:rPr lang="en-US" altLang="zh-CN" dirty="0" err="1"/>
              <a:t>mkdir</a:t>
            </a:r>
            <a:r>
              <a:rPr lang="zh-CN" altLang="en-US" dirty="0"/>
              <a:t>，删除目录大的</a:t>
            </a:r>
            <a:r>
              <a:rPr lang="en-US" altLang="zh-CN" dirty="0" err="1"/>
              <a:t>rmdir</a:t>
            </a:r>
            <a:r>
              <a:rPr lang="zh-CN" altLang="en-US" dirty="0"/>
              <a:t>命令</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199" y="1805651"/>
            <a:ext cx="9706337" cy="4178460"/>
          </a:xfr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5.1.4 </a:t>
            </a:r>
            <a:r>
              <a:rPr lang="zh-CN" altLang="en-US" dirty="0"/>
              <a:t>复制文件的</a:t>
            </a:r>
            <a:r>
              <a:rPr lang="en-US" altLang="zh-CN" dirty="0" err="1"/>
              <a:t>cp</a:t>
            </a:r>
            <a:r>
              <a:rPr lang="zh-CN" altLang="en-US" dirty="0"/>
              <a:t>命令</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201" y="1690688"/>
            <a:ext cx="9087384" cy="4139661"/>
          </a:xfr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5.1.5 </a:t>
            </a:r>
            <a:r>
              <a:rPr lang="zh-CN" altLang="en-US" dirty="0"/>
              <a:t>删除文件或目录</a:t>
            </a:r>
            <a:r>
              <a:rPr lang="en-US" altLang="zh-CN" dirty="0" err="1"/>
              <a:t>rm</a:t>
            </a:r>
            <a:r>
              <a:rPr lang="zh-CN" altLang="en-US" dirty="0"/>
              <a:t>命令</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200" y="1843580"/>
            <a:ext cx="9034989" cy="4315427"/>
          </a:xfr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rm</a:t>
            </a:r>
            <a:r>
              <a:rPr lang="zh-CN" altLang="en-US" dirty="0"/>
              <a:t>命令参数</a:t>
            </a:r>
            <a:r>
              <a:rPr lang="en-US" altLang="zh-CN" dirty="0"/>
              <a:t>-</a:t>
            </a:r>
            <a:r>
              <a:rPr lang="en-US" altLang="zh-CN" dirty="0" err="1"/>
              <a:t>i</a:t>
            </a:r>
            <a:r>
              <a:rPr lang="zh-CN" altLang="en-US" dirty="0"/>
              <a:t>使用</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200" y="1690689"/>
            <a:ext cx="9451694" cy="4053924"/>
          </a:xfr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5.1.6 cat </a:t>
            </a:r>
            <a:r>
              <a:rPr lang="zh-CN" altLang="en-US" dirty="0"/>
              <a:t>命令</a:t>
            </a:r>
            <a:endParaRPr lang="zh-CN" altLang="en-US" dirty="0"/>
          </a:p>
        </p:txBody>
      </p:sp>
      <p:sp>
        <p:nvSpPr>
          <p:cNvPr id="5" name="内容占位符 4"/>
          <p:cNvSpPr>
            <a:spLocks noGrp="1"/>
          </p:cNvSpPr>
          <p:nvPr>
            <p:ph idx="1"/>
          </p:nvPr>
        </p:nvSpPr>
        <p:spPr/>
        <p:txBody>
          <a:bodyPr/>
          <a:lstStyle/>
          <a:p>
            <a:r>
              <a:rPr lang="zh-CN" altLang="en-US" dirty="0"/>
              <a:t>功能：用于显示文件的内容，也可以将数个文件合并成一个文件。</a:t>
            </a:r>
            <a:endParaRPr lang="en-US" altLang="zh-CN" dirty="0"/>
          </a:p>
          <a:p>
            <a:pPr marL="0" indent="0">
              <a:buNone/>
            </a:pPr>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38200" y="2448502"/>
            <a:ext cx="9243349" cy="3628207"/>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5.1.7 more</a:t>
            </a:r>
            <a:r>
              <a:rPr lang="zh-CN" altLang="en-US" dirty="0"/>
              <a:t>命令</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200" y="1574157"/>
            <a:ext cx="8911147" cy="4070429"/>
          </a:xfr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5.1.8 less</a:t>
            </a:r>
            <a:r>
              <a:rPr lang="zh-CN" altLang="en-US" dirty="0"/>
              <a:t>命令</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199" y="1690688"/>
            <a:ext cx="9243349" cy="4027205"/>
          </a:xfr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5.1.9 </a:t>
            </a:r>
            <a:r>
              <a:rPr lang="zh-CN" altLang="en-US" dirty="0"/>
              <a:t>显示命令</a:t>
            </a:r>
            <a:r>
              <a:rPr lang="en-US" altLang="zh-CN" dirty="0"/>
              <a:t>head</a:t>
            </a:r>
            <a:r>
              <a:rPr lang="zh-CN" altLang="en-US" dirty="0"/>
              <a:t>，</a:t>
            </a:r>
            <a:r>
              <a:rPr lang="en-US" altLang="zh-CN" dirty="0"/>
              <a:t>tail</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200" y="1690688"/>
            <a:ext cx="9011856" cy="4230161"/>
          </a:xfr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5.1.10 </a:t>
            </a:r>
            <a:r>
              <a:rPr lang="zh-CN" altLang="en-US" dirty="0"/>
              <a:t>移动或更改文件，目录名称的</a:t>
            </a:r>
            <a:r>
              <a:rPr lang="en-US" altLang="zh-CN" dirty="0"/>
              <a:t>mv</a:t>
            </a:r>
            <a:r>
              <a:rPr lang="zh-CN" altLang="en-US" dirty="0"/>
              <a:t>命令</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201" y="1782501"/>
            <a:ext cx="9706336" cy="4028795"/>
          </a:xfr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5.1.11 </a:t>
            </a:r>
            <a:r>
              <a:rPr lang="zh-CN" altLang="en-US" dirty="0"/>
              <a:t>显示当前目录的</a:t>
            </a:r>
            <a:r>
              <a:rPr lang="en-US" altLang="zh-CN" dirty="0" err="1"/>
              <a:t>pwd</a:t>
            </a:r>
            <a:r>
              <a:rPr lang="zh-CN" altLang="en-US" dirty="0"/>
              <a:t>命令</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200" y="1828800"/>
            <a:ext cx="8544383" cy="3496654"/>
          </a:xfr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22895"/>
          </a:xfrm>
        </p:spPr>
        <p:txBody>
          <a:bodyPr/>
          <a:lstStyle/>
          <a:p>
            <a:r>
              <a:rPr lang="en-US" altLang="zh-CN" dirty="0"/>
              <a:t>1.4 Linux</a:t>
            </a:r>
            <a:r>
              <a:rPr lang="zh-CN" altLang="en-US" dirty="0"/>
              <a:t>操作系统内核版本</a:t>
            </a:r>
            <a:endParaRPr lang="zh-CN" altLang="en-US" dirty="0"/>
          </a:p>
        </p:txBody>
      </p:sp>
      <p:sp>
        <p:nvSpPr>
          <p:cNvPr id="3" name="内容占位符 2"/>
          <p:cNvSpPr>
            <a:spLocks noGrp="1"/>
          </p:cNvSpPr>
          <p:nvPr>
            <p:ph idx="1"/>
          </p:nvPr>
        </p:nvSpPr>
        <p:spPr>
          <a:xfrm>
            <a:off x="838200" y="1088020"/>
            <a:ext cx="10515600" cy="5088943"/>
          </a:xfrm>
        </p:spPr>
        <p:txBody>
          <a:bodyPr/>
          <a:lstStyle/>
          <a:p>
            <a:pPr marL="0" indent="0">
              <a:buNone/>
            </a:pPr>
            <a:r>
              <a:rPr lang="en-US" altLang="zh-CN" dirty="0"/>
              <a:t>				</a:t>
            </a:r>
            <a:r>
              <a:rPr lang="zh-CN" altLang="en-US" dirty="0"/>
              <a:t>版本号码</a:t>
            </a:r>
            <a:endParaRPr lang="en-US" altLang="zh-CN" dirty="0"/>
          </a:p>
          <a:p>
            <a:r>
              <a:rPr lang="zh-CN" altLang="en-US" dirty="0"/>
              <a:t>稳定版本</a:t>
            </a:r>
            <a:r>
              <a:rPr lang="en-US" altLang="zh-CN" dirty="0"/>
              <a:t>					</a:t>
            </a:r>
            <a:r>
              <a:rPr lang="zh-CN" altLang="en-US" dirty="0"/>
              <a:t>开发版本</a:t>
            </a:r>
            <a:endParaRPr lang="en-US" altLang="zh-CN" dirty="0"/>
          </a:p>
          <a:p>
            <a:pPr marL="0" indent="0">
              <a:buNone/>
            </a:pPr>
            <a:r>
              <a:rPr lang="en-US" altLang="zh-CN" dirty="0"/>
              <a:t>4.19.216					5.15.1</a:t>
            </a:r>
            <a:endParaRPr lang="en-US" altLang="zh-CN" dirty="0"/>
          </a:p>
          <a:p>
            <a:r>
              <a:rPr lang="zh-CN" altLang="en-US" dirty="0"/>
              <a:t>主版本号</a:t>
            </a:r>
            <a:r>
              <a:rPr lang="en-US" altLang="zh-CN" dirty="0"/>
              <a:t>.</a:t>
            </a:r>
            <a:r>
              <a:rPr lang="zh-CN" altLang="en-US" dirty="0"/>
              <a:t>稳定（偶）</a:t>
            </a:r>
            <a:r>
              <a:rPr lang="en-US" altLang="zh-CN" dirty="0"/>
              <a:t>/</a:t>
            </a:r>
            <a:r>
              <a:rPr lang="zh-CN" altLang="en-US" dirty="0"/>
              <a:t>开发版本（奇）</a:t>
            </a:r>
            <a:r>
              <a:rPr lang="en-US" altLang="zh-CN" dirty="0"/>
              <a:t>.</a:t>
            </a:r>
            <a:r>
              <a:rPr lang="zh-CN" altLang="en-US" dirty="0"/>
              <a:t>发布号</a:t>
            </a:r>
            <a:r>
              <a:rPr lang="en-US" altLang="zh-CN" dirty="0"/>
              <a:t>-patch</a:t>
            </a:r>
            <a:r>
              <a:rPr lang="zh-CN" altLang="en-US" dirty="0"/>
              <a:t>号</a:t>
            </a:r>
            <a:endParaRPr lang="en-US" altLang="zh-CN" dirty="0"/>
          </a:p>
          <a:p>
            <a:r>
              <a:rPr lang="zh-CN" altLang="en-US" dirty="0"/>
              <a:t>当前最新版本  </a:t>
            </a:r>
            <a:r>
              <a:rPr lang="en-US" altLang="zh-CN" dirty="0">
                <a:hlinkClick r:id="rId1"/>
              </a:rPr>
              <a:t>linux-4.19.216.tar.gz</a:t>
            </a:r>
            <a:r>
              <a:rPr lang="en-US" altLang="zh-CN" dirty="0"/>
              <a:t> </a:t>
            </a:r>
            <a:endParaRPr lang="en-US" altLang="zh-CN" dirty="0"/>
          </a:p>
          <a:p>
            <a:r>
              <a:rPr lang="en-US" altLang="zh-CN" dirty="0"/>
              <a:t>http://www.kernel.org/pub/linux/kernel/</a:t>
            </a:r>
            <a:endParaRPr lang="zh-CN" alt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5.1.12 find</a:t>
            </a:r>
            <a:r>
              <a:rPr lang="zh-CN" altLang="en-US" dirty="0"/>
              <a:t>命令</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201" y="1690688"/>
            <a:ext cx="8996884" cy="3953898"/>
          </a:xfr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5.1.13 </a:t>
            </a:r>
            <a:r>
              <a:rPr lang="en-US" altLang="zh-CN" dirty="0" err="1"/>
              <a:t>grep</a:t>
            </a:r>
            <a:r>
              <a:rPr lang="zh-CN" altLang="en-US" dirty="0"/>
              <a:t>命令</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200" y="1527858"/>
            <a:ext cx="9073095" cy="3954780"/>
          </a:xfr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5.1.14 touch</a:t>
            </a:r>
            <a:r>
              <a:rPr lang="zh-CN" altLang="en-US" dirty="0"/>
              <a:t>命令</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201" y="1504709"/>
            <a:ext cx="8882568" cy="4606667"/>
          </a:xfr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5.1.15 who</a:t>
            </a:r>
            <a:r>
              <a:rPr lang="zh-CN" altLang="en-US" dirty="0"/>
              <a:t>或</a:t>
            </a:r>
            <a:r>
              <a:rPr lang="en-US" altLang="zh-CN" dirty="0"/>
              <a:t>w</a:t>
            </a:r>
            <a:r>
              <a:rPr lang="zh-CN" altLang="en-US" dirty="0"/>
              <a:t>命令</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201" y="1690688"/>
            <a:ext cx="8728620" cy="4486275"/>
          </a:xfr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5.1.16 ln</a:t>
            </a:r>
            <a:r>
              <a:rPr lang="zh-CN" altLang="en-US" dirty="0"/>
              <a:t>命令</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200" y="1562582"/>
            <a:ext cx="8925437" cy="4524978"/>
          </a:xfr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硬链接与软链接</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200" y="1574157"/>
            <a:ext cx="9068332" cy="4446719"/>
          </a:xfr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5.1.17 </a:t>
            </a:r>
            <a:r>
              <a:rPr lang="zh-CN" altLang="en-US" dirty="0"/>
              <a:t>软件包管理命令（</a:t>
            </a:r>
            <a:r>
              <a:rPr lang="en-US" altLang="zh-CN" dirty="0"/>
              <a:t>RPM</a:t>
            </a:r>
            <a:r>
              <a:rPr lang="zh-CN" altLang="en-US" dirty="0"/>
              <a:t>）</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200" y="1690688"/>
            <a:ext cx="8920673" cy="3930082"/>
          </a:xfr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软件包的安装</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200" y="1585732"/>
            <a:ext cx="8934963" cy="3935011"/>
          </a:xfr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软件包的删除</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201" y="1690688"/>
            <a:ext cx="9054042" cy="4249214"/>
          </a:xfr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软件包的升级</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200" y="1851949"/>
            <a:ext cx="9015937" cy="2812648"/>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1.5 Linux</a:t>
            </a:r>
            <a:r>
              <a:rPr lang="zh-CN" altLang="en-US" dirty="0"/>
              <a:t>操作系统发行版本</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446667" y="1493663"/>
            <a:ext cx="9126637" cy="4594862"/>
          </a:xfr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软件包更新</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200" y="1690689"/>
            <a:ext cx="8896858" cy="3552644"/>
          </a:xfr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软件包查询</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200" y="1469986"/>
            <a:ext cx="8992121" cy="4622338"/>
          </a:xfr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5.1.18 </a:t>
            </a:r>
            <a:r>
              <a:rPr lang="zh-CN" altLang="en-US" dirty="0"/>
              <a:t>打包命令</a:t>
            </a:r>
            <a:r>
              <a:rPr lang="en-US" altLang="zh-CN" dirty="0"/>
              <a:t>tar</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200" y="1574157"/>
            <a:ext cx="8765605" cy="4602806"/>
          </a:xfr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tar</a:t>
            </a:r>
            <a:r>
              <a:rPr lang="zh-CN" altLang="en-US" dirty="0"/>
              <a:t>命令范例</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200" y="1690688"/>
            <a:ext cx="8725384" cy="4182529"/>
          </a:xfr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5.1.19 </a:t>
            </a:r>
            <a:r>
              <a:rPr lang="en-US" altLang="zh-CN" dirty="0" err="1"/>
              <a:t>gzip</a:t>
            </a:r>
            <a:r>
              <a:rPr lang="zh-CN" altLang="en-US" dirty="0"/>
              <a:t>和</a:t>
            </a:r>
            <a:r>
              <a:rPr lang="en-US" altLang="zh-CN" dirty="0" err="1"/>
              <a:t>gunzip</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200" y="1828800"/>
            <a:ext cx="9025463" cy="3525233"/>
          </a:xfr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gzip</a:t>
            </a:r>
            <a:r>
              <a:rPr lang="zh-CN" altLang="en-US" dirty="0"/>
              <a:t>和</a:t>
            </a:r>
            <a:r>
              <a:rPr lang="en-US" altLang="zh-CN" dirty="0" err="1"/>
              <a:t>gunzip</a:t>
            </a:r>
            <a:r>
              <a:rPr lang="zh-CN" altLang="en-US" dirty="0"/>
              <a:t>命令</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200" y="1690688"/>
            <a:ext cx="8263357" cy="3968187"/>
          </a:xfr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5.1.20 date</a:t>
            </a:r>
            <a:r>
              <a:rPr lang="zh-CN" altLang="en-US" dirty="0"/>
              <a:t>，</a:t>
            </a:r>
            <a:r>
              <a:rPr lang="en-US" altLang="zh-CN" dirty="0" err="1"/>
              <a:t>cal</a:t>
            </a:r>
            <a:r>
              <a:rPr lang="zh-CN" altLang="en-US" dirty="0"/>
              <a:t>，</a:t>
            </a:r>
            <a:r>
              <a:rPr lang="en-US" altLang="zh-CN" dirty="0"/>
              <a:t>clock</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200" y="1690688"/>
            <a:ext cx="8707142" cy="4486275"/>
          </a:xfr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显示日历或年历的</a:t>
            </a:r>
            <a:r>
              <a:rPr lang="en-US" altLang="zh-CN" dirty="0" err="1"/>
              <a:t>cal</a:t>
            </a:r>
            <a:r>
              <a:rPr lang="zh-CN" altLang="en-US" dirty="0"/>
              <a:t>命令</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200" y="1690689"/>
            <a:ext cx="8715857" cy="4053924"/>
          </a:xfr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5.2 </a:t>
            </a:r>
            <a:r>
              <a:rPr lang="zh-CN" altLang="en-US" dirty="0"/>
              <a:t>系统信息类命令</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372863" y="1175120"/>
            <a:ext cx="3873232" cy="4225344"/>
          </a:xfr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5.2.1 </a:t>
            </a:r>
            <a:r>
              <a:rPr lang="en-US" altLang="zh-CN" dirty="0" err="1"/>
              <a:t>dmesg</a:t>
            </a:r>
            <a:r>
              <a:rPr lang="zh-CN" altLang="en-US" dirty="0"/>
              <a:t>命令</a:t>
            </a:r>
            <a:endParaRPr lang="zh-CN" altLang="en-US" dirty="0"/>
          </a:p>
        </p:txBody>
      </p:sp>
      <p:sp>
        <p:nvSpPr>
          <p:cNvPr id="3" name="内容占位符 2"/>
          <p:cNvSpPr>
            <a:spLocks noGrp="1"/>
          </p:cNvSpPr>
          <p:nvPr>
            <p:ph idx="1"/>
          </p:nvPr>
        </p:nvSpPr>
        <p:spPr/>
        <p:txBody>
          <a:bodyPr/>
          <a:lstStyle/>
          <a:p>
            <a:r>
              <a:rPr lang="zh-CN" altLang="en-US" dirty="0"/>
              <a:t>功能：显示系统诊断信息，操作系统版本号，物理内存大的大小以及其它信息</a:t>
            </a:r>
            <a:endParaRPr lang="en-US" altLang="zh-CN" dirty="0"/>
          </a:p>
          <a:p>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38200" y="2685327"/>
            <a:ext cx="8352099" cy="349163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1.6 Linux</a:t>
            </a:r>
            <a:r>
              <a:rPr lang="zh-CN" altLang="en-US" dirty="0"/>
              <a:t>操作系统特点</a:t>
            </a:r>
            <a:endParaRPr lang="zh-CN" altLang="en-US" dirty="0"/>
          </a:p>
        </p:txBody>
      </p:sp>
      <p:sp>
        <p:nvSpPr>
          <p:cNvPr id="3" name="内容占位符 2"/>
          <p:cNvSpPr>
            <a:spLocks noGrp="1"/>
          </p:cNvSpPr>
          <p:nvPr>
            <p:ph idx="1"/>
          </p:nvPr>
        </p:nvSpPr>
        <p:spPr/>
        <p:txBody>
          <a:bodyPr>
            <a:normAutofit/>
          </a:bodyPr>
          <a:lstStyle/>
          <a:p>
            <a:pPr marL="514350" indent="-514350">
              <a:buFont typeface="+mj-lt"/>
              <a:buAutoNum type="arabicPeriod"/>
            </a:pPr>
            <a:r>
              <a:rPr lang="zh-CN" altLang="en-US" sz="1200" dirty="0"/>
              <a:t>开放性：指系统遵循世界标准规范，特别是遵循开放系统互连（</a:t>
            </a:r>
            <a:r>
              <a:rPr lang="en-US" altLang="zh-CN" sz="1200" dirty="0"/>
              <a:t>OSI</a:t>
            </a:r>
            <a:r>
              <a:rPr lang="zh-CN" altLang="en-US" sz="1200" dirty="0"/>
              <a:t>）国际标准。</a:t>
            </a:r>
            <a:endParaRPr lang="en-US" altLang="zh-CN" sz="1200" dirty="0"/>
          </a:p>
          <a:p>
            <a:pPr marL="514350" indent="-514350">
              <a:buFont typeface="+mj-lt"/>
              <a:buAutoNum type="arabicPeriod"/>
            </a:pPr>
            <a:r>
              <a:rPr lang="zh-CN" altLang="en-US" sz="1200" dirty="0"/>
              <a:t>多用户：是指系统资源可以被不同用户使用，每个用户对自己的资源（例如：文件，设备）有特定的权限，互不影响。</a:t>
            </a:r>
            <a:endParaRPr lang="en-US" altLang="zh-CN" sz="1200" dirty="0"/>
          </a:p>
          <a:p>
            <a:pPr marL="514350" indent="-514350">
              <a:buFont typeface="+mj-lt"/>
              <a:buAutoNum type="arabicPeriod"/>
            </a:pPr>
            <a:r>
              <a:rPr lang="zh-CN" altLang="en-US" sz="1200" dirty="0"/>
              <a:t>多任务：它是指计算机同时执行多个程序，而且各个程序的运行互相独立。</a:t>
            </a:r>
            <a:endParaRPr lang="en-US" altLang="zh-CN" sz="1200" dirty="0"/>
          </a:p>
          <a:p>
            <a:pPr marL="514350" indent="-514350">
              <a:buFont typeface="+mj-lt"/>
              <a:buAutoNum type="arabicPeriod"/>
            </a:pPr>
            <a:r>
              <a:rPr lang="zh-CN" altLang="en-US" sz="1200" dirty="0"/>
              <a:t>良好的用户界面：</a:t>
            </a:r>
            <a:r>
              <a:rPr lang="en-US" altLang="zh-CN" sz="1200" dirty="0"/>
              <a:t>Linux</a:t>
            </a:r>
            <a:r>
              <a:rPr lang="zh-CN" altLang="en-US" sz="1200" dirty="0"/>
              <a:t>向用户提供了两种界面：用户界面和系统调用。</a:t>
            </a:r>
            <a:r>
              <a:rPr lang="en-US" altLang="zh-CN" sz="1200" dirty="0"/>
              <a:t>Linux</a:t>
            </a:r>
            <a:r>
              <a:rPr lang="zh-CN" altLang="en-US" sz="1200" dirty="0"/>
              <a:t>还为用户提供了图形用户界面。它利用鼠标，菜单，窗口，滚动条等设施，给用户呈现一个直观，易操作，交互性强的友好的图形化界面</a:t>
            </a:r>
            <a:endParaRPr lang="en-US" altLang="zh-CN" sz="1200" dirty="0"/>
          </a:p>
          <a:p>
            <a:pPr marL="514350" indent="-514350">
              <a:buFont typeface="+mj-lt"/>
              <a:buAutoNum type="arabicPeriod"/>
            </a:pPr>
            <a:r>
              <a:rPr lang="zh-CN" altLang="en-US" sz="1200" dirty="0"/>
              <a:t>设备独立性：是指操作系统把所有外部设备统一当作文件来看待，只要安装它们的驱动程序，</a:t>
            </a:r>
            <a:r>
              <a:rPr lang="zh-CN" altLang="en-US" sz="1200"/>
              <a:t>任何用户都都</a:t>
            </a:r>
            <a:r>
              <a:rPr lang="zh-CN" altLang="en-US" sz="1200" dirty="0"/>
              <a:t>可以像使用文件一样，操纵，使用这些设备，而不知道它们的具体存在形式，</a:t>
            </a:r>
            <a:r>
              <a:rPr lang="en-US" altLang="zh-CN" sz="1200" dirty="0"/>
              <a:t>Linux</a:t>
            </a:r>
            <a:r>
              <a:rPr lang="zh-CN" altLang="en-US" sz="1200" dirty="0"/>
              <a:t>是具有设备独立性的操作系统，它的内核具有高度适应能力。</a:t>
            </a:r>
            <a:endParaRPr lang="en-US" altLang="zh-CN" sz="1200" dirty="0"/>
          </a:p>
          <a:p>
            <a:pPr marL="514350" indent="-514350">
              <a:buFont typeface="+mj-lt"/>
              <a:buAutoNum type="arabicPeriod"/>
            </a:pPr>
            <a:r>
              <a:rPr lang="zh-CN" altLang="en-US" sz="1200" dirty="0"/>
              <a:t>提供了丰富的网络功能：完善的内置网络是</a:t>
            </a:r>
            <a:r>
              <a:rPr lang="en-US" altLang="zh-CN" sz="1200" dirty="0"/>
              <a:t>Linux</a:t>
            </a:r>
            <a:r>
              <a:rPr lang="zh-CN" altLang="en-US" sz="1200" dirty="0"/>
              <a:t>一大特点。</a:t>
            </a:r>
            <a:endParaRPr lang="en-US" altLang="zh-CN" sz="1200" dirty="0"/>
          </a:p>
          <a:p>
            <a:pPr marL="514350" indent="-514350">
              <a:buFont typeface="+mj-lt"/>
              <a:buAutoNum type="arabicPeriod"/>
            </a:pPr>
            <a:r>
              <a:rPr lang="zh-CN" altLang="en-US" sz="1200" dirty="0"/>
              <a:t>可靠的安全系统：</a:t>
            </a:r>
            <a:r>
              <a:rPr lang="en-US" altLang="zh-CN" sz="1200" dirty="0"/>
              <a:t>Linux</a:t>
            </a:r>
            <a:r>
              <a:rPr lang="zh-CN" altLang="en-US" sz="1200" dirty="0"/>
              <a:t>采取了许多安全技术措施，包括对读，写控制，带保护的子系统，审计跟踪，核心授权等，这为网络多用户环境中的用户提供了必要的安全保障。</a:t>
            </a:r>
            <a:endParaRPr lang="en-US" altLang="zh-CN" sz="1200" dirty="0"/>
          </a:p>
          <a:p>
            <a:pPr marL="514350" indent="-514350">
              <a:buFont typeface="+mj-lt"/>
              <a:buAutoNum type="arabicPeriod"/>
            </a:pPr>
            <a:r>
              <a:rPr lang="zh-CN" altLang="en-US" sz="1200" dirty="0"/>
              <a:t>良好的可移植性：是指将操作系统从一个平台转移到另一个平台使它仍然能按其自身的方式运行的能力。</a:t>
            </a:r>
            <a:r>
              <a:rPr lang="en-US" altLang="zh-CN" sz="1200" dirty="0"/>
              <a:t>Linux</a:t>
            </a:r>
            <a:r>
              <a:rPr lang="zh-CN" altLang="en-US" sz="1200" dirty="0"/>
              <a:t>是一种可移植的操作系统，能够在从微型计算机到大型计算机的任何环境中和任何平台上运行。</a:t>
            </a:r>
            <a:endParaRPr lang="zh-CN" altLang="en-US" sz="1200"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5.2.2 </a:t>
            </a:r>
            <a:r>
              <a:rPr lang="en-US" altLang="zh-CN" dirty="0" err="1"/>
              <a:t>df</a:t>
            </a:r>
            <a:r>
              <a:rPr lang="zh-CN" altLang="en-US" dirty="0"/>
              <a:t>命令</a:t>
            </a:r>
            <a:endParaRPr lang="zh-CN" altLang="en-US" dirty="0"/>
          </a:p>
        </p:txBody>
      </p:sp>
      <p:sp>
        <p:nvSpPr>
          <p:cNvPr id="3" name="内容占位符 2"/>
          <p:cNvSpPr>
            <a:spLocks noGrp="1"/>
          </p:cNvSpPr>
          <p:nvPr>
            <p:ph idx="1"/>
          </p:nvPr>
        </p:nvSpPr>
        <p:spPr>
          <a:xfrm>
            <a:off x="838200" y="1837200"/>
            <a:ext cx="10515600" cy="4351338"/>
          </a:xfrm>
        </p:spPr>
        <p:txBody>
          <a:bodyPr/>
          <a:lstStyle/>
          <a:p>
            <a:r>
              <a:rPr lang="zh-CN" altLang="en-US" dirty="0"/>
              <a:t>功能：用于查看文件系统的各个分区的占用情况</a:t>
            </a:r>
            <a:endParaRPr lang="en-US" altLang="zh-CN" dirty="0"/>
          </a:p>
          <a:p>
            <a:pPr marL="0" indent="0">
              <a:buNone/>
            </a:pP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06997" y="2622025"/>
            <a:ext cx="6331352" cy="3431534"/>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5.2.3 du</a:t>
            </a:r>
            <a:r>
              <a:rPr lang="zh-CN" altLang="en-US" dirty="0"/>
              <a:t>命令</a:t>
            </a:r>
            <a:endParaRPr lang="zh-CN" altLang="en-US" dirty="0"/>
          </a:p>
        </p:txBody>
      </p:sp>
      <p:sp>
        <p:nvSpPr>
          <p:cNvPr id="3" name="内容占位符 2"/>
          <p:cNvSpPr>
            <a:spLocks noGrp="1"/>
          </p:cNvSpPr>
          <p:nvPr>
            <p:ph idx="1"/>
          </p:nvPr>
        </p:nvSpPr>
        <p:spPr/>
        <p:txBody>
          <a:bodyPr/>
          <a:lstStyle/>
          <a:p>
            <a:r>
              <a:rPr lang="zh-CN" altLang="en-US" dirty="0"/>
              <a:t>功能</a:t>
            </a:r>
            <a:r>
              <a:rPr lang="en-US" altLang="zh-CN" dirty="0"/>
              <a:t>: </a:t>
            </a:r>
            <a:r>
              <a:rPr lang="zh-CN" altLang="en-US" dirty="0"/>
              <a:t>查看某个目录中各级子目录所使用的硬盘空间数</a:t>
            </a:r>
            <a:endParaRPr lang="en-US" altLang="zh-CN" dirty="0"/>
          </a:p>
          <a:p>
            <a:r>
              <a:rPr lang="zh-CN" altLang="en-US" dirty="0"/>
              <a:t>格式</a:t>
            </a:r>
            <a:r>
              <a:rPr lang="en-US" altLang="zh-CN" dirty="0"/>
              <a:t>:du [</a:t>
            </a:r>
            <a:r>
              <a:rPr lang="zh-CN" altLang="en-US" dirty="0"/>
              <a:t>参数</a:t>
            </a:r>
            <a:r>
              <a:rPr lang="en-US" altLang="zh-CN" dirty="0"/>
              <a:t>] &lt;</a:t>
            </a:r>
            <a:r>
              <a:rPr lang="zh-CN" altLang="en-US" dirty="0"/>
              <a:t>目录数</a:t>
            </a:r>
            <a:r>
              <a:rPr lang="en-US" altLang="zh-CN" dirty="0"/>
              <a:t>&gt;</a:t>
            </a:r>
            <a:endParaRPr lang="en-US" altLang="zh-CN" dirty="0"/>
          </a:p>
          <a:p>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90504" y="2320107"/>
            <a:ext cx="7948351" cy="3657600"/>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5.2.4 free</a:t>
            </a:r>
            <a:r>
              <a:rPr lang="zh-CN" altLang="en-US" dirty="0"/>
              <a:t>命令</a:t>
            </a:r>
            <a:endParaRPr lang="zh-CN" altLang="en-US" dirty="0"/>
          </a:p>
        </p:txBody>
      </p:sp>
      <p:sp>
        <p:nvSpPr>
          <p:cNvPr id="3" name="内容占位符 2"/>
          <p:cNvSpPr>
            <a:spLocks noGrp="1"/>
          </p:cNvSpPr>
          <p:nvPr>
            <p:ph idx="1"/>
          </p:nvPr>
        </p:nvSpPr>
        <p:spPr/>
        <p:txBody>
          <a:bodyPr/>
          <a:lstStyle/>
          <a:p>
            <a:r>
              <a:rPr lang="zh-CN" altLang="en-US" dirty="0"/>
              <a:t>功能：用于查看系统内存，虚拟内存（交换空间）的大小占用情况</a:t>
            </a:r>
            <a:endParaRPr lang="en-US" altLang="zh-CN" dirty="0"/>
          </a:p>
          <a:p>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76446" y="2795499"/>
            <a:ext cx="8191821" cy="1799650"/>
          </a:xfrm>
          <a:prstGeom prst="rect">
            <a:avLst/>
          </a:prstGeom>
        </p:spPr>
      </p:pic>
    </p:spTree>
  </p:cSld>
  <p:clrMapOvr>
    <a:masterClrMapping/>
  </p:clrMapOvr>
</p:sld>
</file>

<file path=ppt/theme/theme1.xml><?xml version="1.0" encoding="utf-8"?>
<a:theme xmlns:a="http://schemas.openxmlformats.org/drawingml/2006/main" name="Office 主题">
  <a:themeElements>
    <a:clrScheme name="">
      <a:dk1>
        <a:srgbClr val="000000"/>
      </a:dk1>
      <a:lt1>
        <a:srgbClr val="FFFFFF"/>
      </a:lt1>
      <a:dk2>
        <a:srgbClr val="4E5B6F"/>
      </a:dk2>
      <a:lt2>
        <a:srgbClr val="D6ECFF"/>
      </a:lt2>
      <a:accent1>
        <a:srgbClr val="7FD13B"/>
      </a:accent1>
      <a:accent2>
        <a:srgbClr val="EA157A"/>
      </a:accent2>
      <a:accent3>
        <a:srgbClr val="FFFFFF"/>
      </a:accent3>
      <a:accent4>
        <a:srgbClr val="000000"/>
      </a:accent4>
      <a:accent5>
        <a:srgbClr val="C0E5AF"/>
      </a:accent5>
      <a:accent6>
        <a:srgbClr val="D4126E"/>
      </a:accent6>
      <a:hlink>
        <a:srgbClr val="EB8803"/>
      </a:hlink>
      <a:folHlink>
        <a:srgbClr val="5F7791"/>
      </a:folHlink>
    </a:clrScheme>
    <a:fontScheme name="Office 主题">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8275</Words>
  <Application>WPS 演示</Application>
  <PresentationFormat>宽屏</PresentationFormat>
  <Paragraphs>418</Paragraphs>
  <Slides>92</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92</vt:i4>
      </vt:variant>
    </vt:vector>
  </HeadingPairs>
  <TitlesOfParts>
    <vt:vector size="101" baseType="lpstr">
      <vt:lpstr>Arial</vt:lpstr>
      <vt:lpstr>宋体</vt:lpstr>
      <vt:lpstr>Wingdings</vt:lpstr>
      <vt:lpstr>微软雅黑</vt:lpstr>
      <vt:lpstr>Arial Unicode MS</vt:lpstr>
      <vt:lpstr>Bahnschrift SemiBold</vt:lpstr>
      <vt:lpstr>Arial Unicode MS</vt:lpstr>
      <vt:lpstr>Calibri</vt:lpstr>
      <vt:lpstr>Office 主题</vt:lpstr>
      <vt:lpstr>Linux操作系统培训（基础篇）</vt:lpstr>
      <vt:lpstr>PowerPoint 演示文稿</vt:lpstr>
      <vt:lpstr>PowerPoint 演示文稿</vt:lpstr>
      <vt:lpstr>1.1 Linux操作系统起源</vt:lpstr>
      <vt:lpstr>1.2 Linux操作系统特性</vt:lpstr>
      <vt:lpstr>1.3 Linux操作系统结构</vt:lpstr>
      <vt:lpstr>1.4 Linux操作系统内核版本</vt:lpstr>
      <vt:lpstr>1.5 Linux操作系统发行版本</vt:lpstr>
      <vt:lpstr>1.6 Linux操作系统特点</vt:lpstr>
      <vt:lpstr>第二章：Linux操作系统系统安装和基本配置 </vt:lpstr>
      <vt:lpstr>2.1 Linux系统安装前的准备</vt:lpstr>
      <vt:lpstr>2.2 Linux系统安装方式的选择</vt:lpstr>
      <vt:lpstr>2.3 Linux系统安装内容的选择</vt:lpstr>
      <vt:lpstr>2.3 服务器磁盘控制器类型</vt:lpstr>
      <vt:lpstr>2.4 Linux系统磁盘分区</vt:lpstr>
      <vt:lpstr>2.5 Linux系统分区优点</vt:lpstr>
      <vt:lpstr>2.6 Linux系统分区识别</vt:lpstr>
      <vt:lpstr>2.7 Linux系统主要分区/boot介绍</vt:lpstr>
      <vt:lpstr>2.8 Linux系统主要分区/swap介绍</vt:lpstr>
      <vt:lpstr>2.9 Linux系统/根分区介绍</vt:lpstr>
      <vt:lpstr>2.10 Linux 操作系统安装简解</vt:lpstr>
      <vt:lpstr>2.10.1 使用上下键选择Install CentOS 7</vt:lpstr>
      <vt:lpstr>2.10.2 选择系统使用语言</vt:lpstr>
      <vt:lpstr>2.10.3 系统安装整体配置界面</vt:lpstr>
      <vt:lpstr>2.10.4 日期与时区选择</vt:lpstr>
      <vt:lpstr>2.10.5 磁盘选择及磁盘配置选项</vt:lpstr>
      <vt:lpstr>2.10.6 磁盘手动分区界面</vt:lpstr>
      <vt:lpstr>2.10.7 磁盘分区创建及挂载点选择</vt:lpstr>
      <vt:lpstr>2.10.8 swap分区创建</vt:lpstr>
      <vt:lpstr>2.10.9 基本分区完毕提交结果</vt:lpstr>
      <vt:lpstr>2.10.10 安装前的配置完毕点击开始安装</vt:lpstr>
      <vt:lpstr>2.10.11 配置root密码</vt:lpstr>
      <vt:lpstr>2.10.12 安装完毕进行重启</vt:lpstr>
      <vt:lpstr>2.10.13 系统已经安装完毕登录使用</vt:lpstr>
      <vt:lpstr>第三章：Linux操作系统的文件系统及其结构</vt:lpstr>
      <vt:lpstr>3.1 文件与目录的基本概念</vt:lpstr>
      <vt:lpstr>3.2 文件系统基本概念</vt:lpstr>
      <vt:lpstr>3.3 Linux文件系统类型</vt:lpstr>
      <vt:lpstr>3.4 常用文件系统比较</vt:lpstr>
      <vt:lpstr>3.5 文件系统的创建</vt:lpstr>
      <vt:lpstr>3.6 Linux系统的文件结构</vt:lpstr>
      <vt:lpstr>3.6.1 Linux文件类型的定义</vt:lpstr>
      <vt:lpstr>3.6.2 Linux文件权限的定义</vt:lpstr>
      <vt:lpstr>3.6.3 系统目录内容介绍</vt:lpstr>
      <vt:lpstr>3.6.3 系统目录内容介绍</vt:lpstr>
      <vt:lpstr>第四章: Linux操作系统的用户管理</vt:lpstr>
      <vt:lpstr>4.1 Linux系统用户与任务的关系</vt:lpstr>
      <vt:lpstr>4.2 Linux系统用户和组的概念</vt:lpstr>
      <vt:lpstr>4.3 Linux系统用户和组的配置</vt:lpstr>
      <vt:lpstr>4.3.1 Linux系统用户管理的命令</vt:lpstr>
      <vt:lpstr>4.3.2 Linux系统用户组管理的命令</vt:lpstr>
      <vt:lpstr>4.3.4 Linux系统用户管理相关文件</vt:lpstr>
      <vt:lpstr>4.3.5 Linux系统用户管理相关文件</vt:lpstr>
      <vt:lpstr>4.3.6 Linux系统用户管理举例</vt:lpstr>
      <vt:lpstr>第五章：Linux操作系统常用命令详解</vt:lpstr>
      <vt:lpstr>本章内容</vt:lpstr>
      <vt:lpstr>5.1 文件目录类命令</vt:lpstr>
      <vt:lpstr>5.1.1 列出文件列表的ls命令</vt:lpstr>
      <vt:lpstr>5.1.2 切换目录的cd命令</vt:lpstr>
      <vt:lpstr>5.1.3 创建目录的mkdir，删除目录大的rmdir命令</vt:lpstr>
      <vt:lpstr>5.1.4 复制文件的cp命令</vt:lpstr>
      <vt:lpstr>5.1.5 删除文件或目录rm命令</vt:lpstr>
      <vt:lpstr>rm命令参数-i使用</vt:lpstr>
      <vt:lpstr>5.1.6 cat 命令</vt:lpstr>
      <vt:lpstr>5.1.7 more命令</vt:lpstr>
      <vt:lpstr>5.1.8 less命令</vt:lpstr>
      <vt:lpstr>5.1.9 显示命令head，tail</vt:lpstr>
      <vt:lpstr>5.1.10 移动或更改文件，目录名称的mv命令</vt:lpstr>
      <vt:lpstr>5.1.11 显示当前目录的pwd命令</vt:lpstr>
      <vt:lpstr>5.1.12 find命令</vt:lpstr>
      <vt:lpstr>5.1.13 grep命令</vt:lpstr>
      <vt:lpstr>5.1.14 touch命令</vt:lpstr>
      <vt:lpstr>5.1.15 who或w命令</vt:lpstr>
      <vt:lpstr>5.1.16 ln命令</vt:lpstr>
      <vt:lpstr>硬链接与软链接</vt:lpstr>
      <vt:lpstr>5.1.17 软件包管理命令（RPM）</vt:lpstr>
      <vt:lpstr>软件包的安装</vt:lpstr>
      <vt:lpstr>软件包的删除</vt:lpstr>
      <vt:lpstr>软件包的升级</vt:lpstr>
      <vt:lpstr>软件包更新</vt:lpstr>
      <vt:lpstr>软件包查询</vt:lpstr>
      <vt:lpstr>5.1.18 打包命令tar</vt:lpstr>
      <vt:lpstr>tar命令范例</vt:lpstr>
      <vt:lpstr>5.1.19 gzip和gunzip</vt:lpstr>
      <vt:lpstr>gzip和gunzip命令</vt:lpstr>
      <vt:lpstr>5.1.20 date，cal，clock</vt:lpstr>
      <vt:lpstr>显示日历或年历的cal命令</vt:lpstr>
      <vt:lpstr>5.2 系统信息类命令</vt:lpstr>
      <vt:lpstr>5.2.1 dmesg命令</vt:lpstr>
      <vt:lpstr>5.2.2 df命令</vt:lpstr>
      <vt:lpstr>5.2.3 du命令</vt:lpstr>
      <vt:lpstr>5.2.4 free命令</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Linux操作系统培训</dc:title>
  <dc:creator>Windows 用户</dc:creator>
  <cp:lastModifiedBy>jc</cp:lastModifiedBy>
  <cp:revision>66</cp:revision>
  <dcterms:created xsi:type="dcterms:W3CDTF">2021-11-04T14:27:00Z</dcterms:created>
  <dcterms:modified xsi:type="dcterms:W3CDTF">2023-04-09T23:16:13Z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2052-11.8.2.9022</vt:lpwstr>
  </property>
</Properties>
</file>